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6"/>
  </p:notesMasterIdLst>
  <p:sldIdLst>
    <p:sldId id="258" r:id="rId2"/>
    <p:sldId id="281" r:id="rId3"/>
    <p:sldId id="282" r:id="rId4"/>
    <p:sldId id="292" r:id="rId5"/>
    <p:sldId id="293" r:id="rId6"/>
    <p:sldId id="264" r:id="rId7"/>
    <p:sldId id="294" r:id="rId8"/>
    <p:sldId id="290" r:id="rId9"/>
    <p:sldId id="291" r:id="rId10"/>
    <p:sldId id="284" r:id="rId11"/>
    <p:sldId id="286" r:id="rId12"/>
    <p:sldId id="295" r:id="rId13"/>
    <p:sldId id="287" r:id="rId14"/>
    <p:sldId id="271" r:id="rId15"/>
  </p:sldIdLst>
  <p:sldSz cx="12192000" cy="6858000"/>
  <p:notesSz cx="6858000" cy="9144000"/>
  <p:embeddedFontLs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907D5D05-BFC1-4095-BF93-AA5276371029}">
          <p14:sldIdLst>
            <p14:sldId id="258"/>
            <p14:sldId id="281"/>
            <p14:sldId id="282"/>
            <p14:sldId id="292"/>
            <p14:sldId id="293"/>
            <p14:sldId id="264"/>
          </p14:sldIdLst>
        </p14:section>
        <p14:section name="제목 없는 구역" id="{83BECC92-FC1E-41D7-AEB8-5680DCDC8FDB}">
          <p14:sldIdLst>
            <p14:sldId id="294"/>
            <p14:sldId id="290"/>
            <p14:sldId id="291"/>
            <p14:sldId id="284"/>
            <p14:sldId id="286"/>
            <p14:sldId id="295"/>
            <p14:sldId id="287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 진겸" initials="김진" lastIdx="1" clrIdx="0">
    <p:extLst>
      <p:ext uri="{19B8F6BF-5375-455C-9EA6-DF929625EA0E}">
        <p15:presenceInfo xmlns:p15="http://schemas.microsoft.com/office/powerpoint/2012/main" userId="3ab2728ff3a9ecd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C3E6"/>
    <a:srgbClr val="EDC4D2"/>
    <a:srgbClr val="DF5B5B"/>
    <a:srgbClr val="7AB9DF"/>
    <a:srgbClr val="5155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59" autoAdjust="0"/>
    <p:restoredTop sz="71122" autoAdjust="0"/>
  </p:normalViewPr>
  <p:slideViewPr>
    <p:cSldViewPr snapToGrid="0">
      <p:cViewPr varScale="1">
        <p:scale>
          <a:sx n="48" d="100"/>
          <a:sy n="48" d="100"/>
        </p:scale>
        <p:origin x="157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DD88B-B802-4D75-94CC-2ED978705596}" type="datetimeFigureOut">
              <a:rPr lang="ko-KR" altLang="en-US" smtClean="0"/>
              <a:t>2020-02-12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651A5-362C-4BF2-BE64-53980583D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850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let me briefly introduce myself.</a:t>
            </a:r>
          </a:p>
          <a:p>
            <a:r>
              <a:rPr lang="en-US" altLang="ko-KR" dirty="0"/>
              <a:t>my name is seokjae lee.</a:t>
            </a:r>
          </a:p>
          <a:p>
            <a:r>
              <a:rPr lang="en-US" altLang="ko-KR" dirty="0"/>
              <a:t>today </a:t>
            </a:r>
            <a:r>
              <a:rPr lang="en-US" altLang="ko-KR" dirty="0" err="1"/>
              <a:t>im</a:t>
            </a:r>
            <a:r>
              <a:rPr lang="en-US" altLang="ko-KR" dirty="0"/>
              <a:t> going to talk about our group project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651A5-362C-4BF2-BE64-53980583DCD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539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is the presentation index</a:t>
            </a:r>
          </a:p>
          <a:p>
            <a:r>
              <a:rPr lang="en-US" altLang="ko-KR" dirty="0" err="1"/>
              <a:t>i'll</a:t>
            </a:r>
            <a:r>
              <a:rPr lang="en-US" altLang="ko-KR" dirty="0"/>
              <a:t> start with project description to data curation.</a:t>
            </a:r>
          </a:p>
          <a:p>
            <a:r>
              <a:rPr lang="en-US" altLang="ko-KR" dirty="0"/>
              <a:t>after that another student will continue the presentation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651A5-362C-4BF2-BE64-53980583DCD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523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our subject is </a:t>
            </a:r>
            <a:r>
              <a:rPr lang="en-US" altLang="ko-KR" dirty="0" err="1"/>
              <a:t>aggreation</a:t>
            </a:r>
            <a:r>
              <a:rPr lang="en-US" altLang="ko-KR" dirty="0"/>
              <a:t> on multiple </a:t>
            </a:r>
            <a:r>
              <a:rPr lang="en-US" altLang="ko-KR" dirty="0" err="1"/>
              <a:t>datastream</a:t>
            </a:r>
            <a:endParaRPr lang="en-US" altLang="ko-KR" dirty="0"/>
          </a:p>
          <a:p>
            <a:r>
              <a:rPr lang="en-US" altLang="ko-KR" dirty="0"/>
              <a:t>send currency data of </a:t>
            </a:r>
            <a:r>
              <a:rPr lang="en-US" altLang="ko-KR" dirty="0" err="1"/>
              <a:t>us,eu,gbp</a:t>
            </a:r>
            <a:r>
              <a:rPr lang="en-US" altLang="ko-KR" dirty="0"/>
              <a:t> based on AU</a:t>
            </a:r>
          </a:p>
          <a:p>
            <a:r>
              <a:rPr lang="en-US" altLang="ko-KR" dirty="0"/>
              <a:t>using spark and </a:t>
            </a:r>
            <a:r>
              <a:rPr lang="en-US" altLang="ko-KR" dirty="0" err="1"/>
              <a:t>kafka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Create three producers using </a:t>
            </a:r>
            <a:r>
              <a:rPr lang="en-US" altLang="ko-KR" dirty="0" err="1"/>
              <a:t>kafka</a:t>
            </a:r>
            <a:r>
              <a:rPr lang="en-US" altLang="ko-KR" dirty="0"/>
              <a:t>, and each producer sends exchange rate data to one consumer.</a:t>
            </a:r>
          </a:p>
          <a:p>
            <a:r>
              <a:rPr lang="en-US" altLang="ko-KR" dirty="0"/>
              <a:t>Finally, when the consumer receives the data, we visualizes it using python and matplotlib.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651A5-362C-4BF2-BE64-53980583DCD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543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 data we want is the value of each currency based on au</a:t>
            </a:r>
          </a:p>
          <a:p>
            <a:r>
              <a:rPr lang="en-US" altLang="ko-KR" dirty="0"/>
              <a:t>for example, calculate the each currency value of 1 au.</a:t>
            </a:r>
          </a:p>
          <a:p>
            <a:r>
              <a:rPr lang="en-US" altLang="ko-KR" dirty="0"/>
              <a:t>so we found the dataset from </a:t>
            </a:r>
            <a:r>
              <a:rPr lang="en-US" altLang="ko-KR" dirty="0" err="1"/>
              <a:t>kaggle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but the dataset was not clean and purified. it has too much null value.</a:t>
            </a:r>
          </a:p>
          <a:p>
            <a:r>
              <a:rPr lang="en-US" altLang="ko-KR" dirty="0"/>
              <a:t>so we decided to collect data from exchange rate information site investing.com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651A5-362C-4BF2-BE64-53980583DCD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060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when you access the page,</a:t>
            </a:r>
          </a:p>
          <a:p>
            <a:r>
              <a:rPr lang="en-US" altLang="ko-KR" dirty="0"/>
              <a:t>you can find and download the currency data which</a:t>
            </a:r>
            <a:r>
              <a:rPr lang="ko-KR" altLang="en-US" dirty="0"/>
              <a:t> </a:t>
            </a:r>
            <a:r>
              <a:rPr lang="en-US" altLang="ko-KR" dirty="0"/>
              <a:t>we want.</a:t>
            </a:r>
          </a:p>
          <a:p>
            <a:endParaRPr lang="en-US" altLang="ko-KR" dirty="0"/>
          </a:p>
          <a:p>
            <a:r>
              <a:rPr lang="en-US" altLang="ko-KR" dirty="0"/>
              <a:t>first download the csv, following image will appear.</a:t>
            </a:r>
          </a:p>
          <a:p>
            <a:r>
              <a:rPr lang="en-US" altLang="ko-KR" dirty="0"/>
              <a:t>we want the Price data only,</a:t>
            </a:r>
          </a:p>
          <a:p>
            <a:r>
              <a:rPr lang="en-US" altLang="ko-KR" dirty="0"/>
              <a:t>so drop the columns except Price.</a:t>
            </a:r>
          </a:p>
          <a:p>
            <a:r>
              <a:rPr lang="en-US" altLang="ko-KR" dirty="0"/>
              <a:t>than repeat the process for other currency.</a:t>
            </a:r>
          </a:p>
          <a:p>
            <a:r>
              <a:rPr lang="en-US" altLang="ko-KR" dirty="0"/>
              <a:t>and merge the result.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651A5-362C-4BF2-BE64-53980583DCD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6735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as a result, we get this dataset</a:t>
            </a:r>
          </a:p>
          <a:p>
            <a:r>
              <a:rPr lang="en-US" altLang="ko-KR"/>
              <a:t>with following date</a:t>
            </a:r>
            <a:r>
              <a:rPr lang="en-US" altLang="ko-KR" dirty="0"/>
              <a:t>, currency value, and index.</a:t>
            </a:r>
          </a:p>
          <a:p>
            <a:r>
              <a:rPr lang="en-US" altLang="ko-KR" dirty="0"/>
              <a:t>and now </a:t>
            </a:r>
            <a:r>
              <a:rPr lang="en-US" altLang="ko-KR" dirty="0" err="1"/>
              <a:t>i'd</a:t>
            </a:r>
            <a:r>
              <a:rPr lang="en-US" altLang="ko-KR" dirty="0"/>
              <a:t> like to hand over to other student.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651A5-362C-4BF2-BE64-53980583DCD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173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651A5-362C-4BF2-BE64-53980583DC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396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651A5-362C-4BF2-BE64-53980583DCD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91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651A5-362C-4BF2-BE64-53980583DCD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68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016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968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575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591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908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243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10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685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966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439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316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0"/>
            <a:ext cx="12192000" cy="6858000"/>
            <a:chOff x="970965" y="2154604"/>
            <a:chExt cx="3344779" cy="3344779"/>
          </a:xfrm>
        </p:grpSpPr>
        <p:sp>
          <p:nvSpPr>
            <p:cNvPr id="8" name="직사각형 7"/>
            <p:cNvSpPr/>
            <p:nvPr/>
          </p:nvSpPr>
          <p:spPr>
            <a:xfrm>
              <a:off x="970965" y="2154604"/>
              <a:ext cx="3344779" cy="3344779"/>
            </a:xfrm>
            <a:prstGeom prst="rect">
              <a:avLst/>
            </a:prstGeom>
            <a:gradFill>
              <a:gsLst>
                <a:gs pos="50000">
                  <a:schemeClr val="tx1">
                    <a:lumMod val="75000"/>
                    <a:lumOff val="25000"/>
                  </a:schemeClr>
                </a:gs>
                <a:gs pos="50000">
                  <a:srgbClr val="7AB9DF"/>
                </a:gs>
              </a:gsLst>
              <a:lin ang="1272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ko-KR" altLang="en-US" dirty="0">
                <a:solidFill>
                  <a:srgbClr val="5B9BD5"/>
                </a:solidFill>
                <a:ea typeface="12롯데마트드림Bold" panose="02020603020101020101" pitchFamily="18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048436" y="2287957"/>
              <a:ext cx="3189837" cy="3078072"/>
            </a:xfrm>
            <a:prstGeom prst="rect">
              <a:avLst/>
            </a:prstGeom>
            <a:solidFill>
              <a:schemeClr val="bg1"/>
            </a:solidFill>
            <a:ln w="1079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ea typeface="12롯데마트드림Bold" panose="02020603020101020101" pitchFamily="18" charset="-127"/>
              </a:endParaRPr>
            </a:p>
          </p:txBody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12롯데마트드림Bold" panose="02020603020101020101" pitchFamily="18" charset="-127"/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2020-02-12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12롯데마트드림Bold" panose="02020603020101020101" pitchFamily="18" charset="-127"/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12롯데마트드림Bold" panose="02020603020101020101" pitchFamily="18" charset="-127"/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494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rgbClr val="515560"/>
          </a:solidFill>
          <a:latin typeface="12롯데마트드림Bold" panose="02020603020101020101" pitchFamily="18" charset="-127"/>
          <a:ea typeface="12롯데마트드림Bold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12롯데마트드림Bold" panose="020206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12롯데마트드림Bold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12롯데마트드림Bold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12롯데마트드림Bold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12롯데마트드림Bold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www.investing.com/currencies/aud-usd-historical-data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nvesting.com/currencies/eur-usd-historical-data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4DFAA24-0725-4A28-B71C-E5996AC9E1D9}"/>
              </a:ext>
            </a:extLst>
          </p:cNvPr>
          <p:cNvSpPr/>
          <p:nvPr/>
        </p:nvSpPr>
        <p:spPr>
          <a:xfrm>
            <a:off x="222353" y="244023"/>
            <a:ext cx="11747292" cy="6407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12롯데마트드림Bold" panose="020206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423610" y="1365903"/>
            <a:ext cx="3344779" cy="3344779"/>
            <a:chOff x="4369564" y="1893159"/>
            <a:chExt cx="3344779" cy="3344779"/>
          </a:xfrm>
        </p:grpSpPr>
        <p:sp>
          <p:nvSpPr>
            <p:cNvPr id="5" name="직사각형 4"/>
            <p:cNvSpPr/>
            <p:nvPr/>
          </p:nvSpPr>
          <p:spPr>
            <a:xfrm>
              <a:off x="4369564" y="1893159"/>
              <a:ext cx="3344779" cy="3344779"/>
            </a:xfrm>
            <a:prstGeom prst="rect">
              <a:avLst/>
            </a:prstGeom>
            <a:gradFill>
              <a:gsLst>
                <a:gs pos="50000">
                  <a:schemeClr val="tx1">
                    <a:lumMod val="75000"/>
                    <a:lumOff val="25000"/>
                  </a:schemeClr>
                </a:gs>
                <a:gs pos="50000">
                  <a:srgbClr val="7AB9DF"/>
                </a:gs>
              </a:gsLst>
              <a:lin ang="1272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ko-KR" altLang="en-US" dirty="0">
                <a:solidFill>
                  <a:srgbClr val="5B9BD5"/>
                </a:solidFill>
                <a:ea typeface="12롯데마트드림Bold" panose="02020603020101020101" pitchFamily="18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4610508" y="2134103"/>
              <a:ext cx="2862890" cy="28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4000" b="1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Group</a:t>
              </a:r>
              <a:r>
                <a:rPr lang="ko-KR" altLang="en-US" sz="4000" b="1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 </a:t>
              </a:r>
              <a:r>
                <a:rPr lang="en-US" altLang="ko-KR" sz="4000" b="1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3</a:t>
              </a:r>
              <a:endPara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0" y="4951626"/>
            <a:ext cx="12192000" cy="1334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1400" b="1" kern="0" dirty="0" err="1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kwangryun</a:t>
            </a:r>
            <a:r>
              <a:rPr lang="en-US" altLang="ko-KR" sz="1400" b="1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Kim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400" b="1" kern="0" dirty="0" err="1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seokjae</a:t>
            </a:r>
            <a:r>
              <a:rPr lang="en-US" altLang="ko-KR" sz="1400" b="1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Lee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400" b="1" kern="0" dirty="0" err="1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seungsoo</a:t>
            </a:r>
            <a:r>
              <a:rPr lang="en-US" altLang="ko-KR" sz="1400" b="1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Lee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400" b="1" kern="0" dirty="0" err="1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soyoung</a:t>
            </a:r>
            <a:r>
              <a:rPr lang="en-US" altLang="ko-KR" sz="1400" b="1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Park</a:t>
            </a:r>
          </a:p>
        </p:txBody>
      </p:sp>
    </p:spTree>
    <p:extLst>
      <p:ext uri="{BB962C8B-B14F-4D97-AF65-F5344CB8AC3E}">
        <p14:creationId xmlns:p14="http://schemas.microsoft.com/office/powerpoint/2010/main" val="1501242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Producer &amp; Consumer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F51D4E2-4927-4DC3-BA7D-93D1816032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354" y="1658144"/>
            <a:ext cx="1273638" cy="127363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0BCCAEE-1801-460C-AF58-36984C8B1C3E}"/>
              </a:ext>
            </a:extLst>
          </p:cNvPr>
          <p:cNvSpPr txBox="1"/>
          <p:nvPr/>
        </p:nvSpPr>
        <p:spPr>
          <a:xfrm>
            <a:off x="1651150" y="2507521"/>
            <a:ext cx="3113336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US</a:t>
            </a:r>
            <a:r>
              <a:rPr lang="en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$ 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based on AU</a:t>
            </a:r>
            <a:r>
              <a:rPr lang="en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1$  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date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ED0350A4-7C80-43CE-B0CF-A12B01DAEC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354" y="3158533"/>
            <a:ext cx="1273638" cy="127363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48E18D0-371B-4179-8009-5B3F1CFD29C9}"/>
              </a:ext>
            </a:extLst>
          </p:cNvPr>
          <p:cNvSpPr txBox="1"/>
          <p:nvPr/>
        </p:nvSpPr>
        <p:spPr>
          <a:xfrm>
            <a:off x="1651150" y="4007910"/>
            <a:ext cx="3113336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EU based on AU</a:t>
            </a:r>
            <a:r>
              <a:rPr lang="en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1$  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date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7755510D-6DA3-4BCD-87BB-F01F7C9DA3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354" y="4644729"/>
            <a:ext cx="1273638" cy="127363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FA1601CC-3AD1-40EE-BE04-9539BD357260}"/>
              </a:ext>
            </a:extLst>
          </p:cNvPr>
          <p:cNvSpPr txBox="1"/>
          <p:nvPr/>
        </p:nvSpPr>
        <p:spPr>
          <a:xfrm>
            <a:off x="1651150" y="5494106"/>
            <a:ext cx="3113336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GBP</a:t>
            </a:r>
            <a:r>
              <a:rPr lang="en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based on AU</a:t>
            </a:r>
            <a:r>
              <a:rPr lang="en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1$  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date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05B79ADC-0740-4C79-9D45-06C53EC5FB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636" y="2833027"/>
            <a:ext cx="1666010" cy="1666010"/>
          </a:xfrm>
          <a:prstGeom prst="rect">
            <a:avLst/>
          </a:prstGeom>
        </p:spPr>
      </p:pic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A0B7EB04-90E4-4633-9159-47766B7E4545}"/>
              </a:ext>
            </a:extLst>
          </p:cNvPr>
          <p:cNvSpPr/>
          <p:nvPr/>
        </p:nvSpPr>
        <p:spPr>
          <a:xfrm>
            <a:off x="5211994" y="3429000"/>
            <a:ext cx="2186725" cy="355538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화살표: 오른쪽 47">
            <a:extLst>
              <a:ext uri="{FF2B5EF4-FFF2-40B4-BE49-F238E27FC236}">
                <a16:creationId xmlns:a16="http://schemas.microsoft.com/office/drawing/2014/main" id="{2B3556FD-1852-4572-B3BF-E5BC12E08AED}"/>
              </a:ext>
            </a:extLst>
          </p:cNvPr>
          <p:cNvSpPr/>
          <p:nvPr/>
        </p:nvSpPr>
        <p:spPr>
          <a:xfrm rot="574130">
            <a:off x="5226333" y="2268782"/>
            <a:ext cx="2186725" cy="355538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화살표: 오른쪽 48">
            <a:extLst>
              <a:ext uri="{FF2B5EF4-FFF2-40B4-BE49-F238E27FC236}">
                <a16:creationId xmlns:a16="http://schemas.microsoft.com/office/drawing/2014/main" id="{65DABB29-906E-4C91-9E6D-B334DFE86DE3}"/>
              </a:ext>
            </a:extLst>
          </p:cNvPr>
          <p:cNvSpPr/>
          <p:nvPr/>
        </p:nvSpPr>
        <p:spPr>
          <a:xfrm rot="20822830">
            <a:off x="5228646" y="4885282"/>
            <a:ext cx="2186725" cy="355538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B9E4A2-F3B2-4749-9284-E243ADE77956}"/>
              </a:ext>
            </a:extLst>
          </p:cNvPr>
          <p:cNvSpPr txBox="1"/>
          <p:nvPr/>
        </p:nvSpPr>
        <p:spPr>
          <a:xfrm>
            <a:off x="5542498" y="1607491"/>
            <a:ext cx="3113336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‘US’, &lt;value&gt;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673815-ED48-4F37-A873-23E3C2DE3F81}"/>
              </a:ext>
            </a:extLst>
          </p:cNvPr>
          <p:cNvSpPr txBox="1"/>
          <p:nvPr/>
        </p:nvSpPr>
        <p:spPr>
          <a:xfrm>
            <a:off x="5542498" y="2813568"/>
            <a:ext cx="3113336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‘EU’, &lt;value&gt;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62E98D-3460-404C-8054-80CEC4E71EDE}"/>
              </a:ext>
            </a:extLst>
          </p:cNvPr>
          <p:cNvSpPr txBox="1"/>
          <p:nvPr/>
        </p:nvSpPr>
        <p:spPr>
          <a:xfrm>
            <a:off x="5542498" y="4188343"/>
            <a:ext cx="3113336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‘GBP’, &lt;value&gt; </a:t>
            </a:r>
          </a:p>
        </p:txBody>
      </p:sp>
    </p:spTree>
    <p:extLst>
      <p:ext uri="{BB962C8B-B14F-4D97-AF65-F5344CB8AC3E}">
        <p14:creationId xmlns:p14="http://schemas.microsoft.com/office/powerpoint/2010/main" val="1921519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Visualization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C39B2A-422A-4154-81B2-9364D86CAEC2}"/>
              </a:ext>
            </a:extLst>
          </p:cNvPr>
          <p:cNvSpPr/>
          <p:nvPr/>
        </p:nvSpPr>
        <p:spPr>
          <a:xfrm>
            <a:off x="2659388" y="2069673"/>
            <a:ext cx="561109" cy="280554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4436D57-E0C7-466F-BC0F-9FD87CC849F1}"/>
              </a:ext>
            </a:extLst>
          </p:cNvPr>
          <p:cNvSpPr/>
          <p:nvPr/>
        </p:nvSpPr>
        <p:spPr>
          <a:xfrm>
            <a:off x="2659388" y="2412875"/>
            <a:ext cx="561109" cy="280554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3F83E39-F6D8-42F0-964C-893C21511298}"/>
              </a:ext>
            </a:extLst>
          </p:cNvPr>
          <p:cNvSpPr/>
          <p:nvPr/>
        </p:nvSpPr>
        <p:spPr>
          <a:xfrm>
            <a:off x="2655923" y="2752014"/>
            <a:ext cx="561109" cy="280554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1471CD5-E6F0-43DE-9387-D10AEC1EE976}"/>
              </a:ext>
            </a:extLst>
          </p:cNvPr>
          <p:cNvSpPr/>
          <p:nvPr/>
        </p:nvSpPr>
        <p:spPr>
          <a:xfrm>
            <a:off x="2662849" y="3101843"/>
            <a:ext cx="561109" cy="280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03FA7B-42F7-4DD1-B282-3A67DA9151E1}"/>
              </a:ext>
            </a:extLst>
          </p:cNvPr>
          <p:cNvSpPr/>
          <p:nvPr/>
        </p:nvSpPr>
        <p:spPr>
          <a:xfrm>
            <a:off x="2662849" y="3451672"/>
            <a:ext cx="561109" cy="280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>
            <a:extLst>
              <a:ext uri="{FF2B5EF4-FFF2-40B4-BE49-F238E27FC236}">
                <a16:creationId xmlns:a16="http://schemas.microsoft.com/office/drawing/2014/main" id="{BCEBC4FA-FC3E-4431-86E9-FA2EBC35D4C6}"/>
              </a:ext>
            </a:extLst>
          </p:cNvPr>
          <p:cNvSpPr/>
          <p:nvPr/>
        </p:nvSpPr>
        <p:spPr>
          <a:xfrm>
            <a:off x="8646750" y="2009748"/>
            <a:ext cx="207736" cy="168318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6D0A22-10DD-49E1-838A-C3F5ECB5D6BF}"/>
              </a:ext>
            </a:extLst>
          </p:cNvPr>
          <p:cNvSpPr txBox="1"/>
          <p:nvPr/>
        </p:nvSpPr>
        <p:spPr>
          <a:xfrm>
            <a:off x="9033623" y="2350227"/>
            <a:ext cx="1124166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counter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C9745E-F22F-4A4F-8B76-E2C6A179239C}"/>
              </a:ext>
            </a:extLst>
          </p:cNvPr>
          <p:cNvSpPr txBox="1"/>
          <p:nvPr/>
        </p:nvSpPr>
        <p:spPr>
          <a:xfrm>
            <a:off x="6002481" y="2605554"/>
            <a:ext cx="1556430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If counter &gt;5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1641E7A-BCC7-48D0-9DB9-BD93943196E1}"/>
              </a:ext>
            </a:extLst>
          </p:cNvPr>
          <p:cNvSpPr/>
          <p:nvPr/>
        </p:nvSpPr>
        <p:spPr>
          <a:xfrm>
            <a:off x="7923717" y="2380206"/>
            <a:ext cx="561109" cy="280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446457F-780A-4360-AC6D-9C76C4289A01}"/>
              </a:ext>
            </a:extLst>
          </p:cNvPr>
          <p:cNvSpPr/>
          <p:nvPr/>
        </p:nvSpPr>
        <p:spPr>
          <a:xfrm>
            <a:off x="7923717" y="2723408"/>
            <a:ext cx="561109" cy="280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8ABB9E5-7446-4178-A30F-CA55D7DC01F4}"/>
              </a:ext>
            </a:extLst>
          </p:cNvPr>
          <p:cNvSpPr/>
          <p:nvPr/>
        </p:nvSpPr>
        <p:spPr>
          <a:xfrm>
            <a:off x="7920252" y="3062547"/>
            <a:ext cx="561109" cy="280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BC47F5D-996B-447D-A6DF-F80894CB44B7}"/>
              </a:ext>
            </a:extLst>
          </p:cNvPr>
          <p:cNvSpPr/>
          <p:nvPr/>
        </p:nvSpPr>
        <p:spPr>
          <a:xfrm>
            <a:off x="7927178" y="3412376"/>
            <a:ext cx="561109" cy="280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CAF4822-98EC-42FE-A0EE-BFA9F52D6AB5}"/>
              </a:ext>
            </a:extLst>
          </p:cNvPr>
          <p:cNvSpPr/>
          <p:nvPr/>
        </p:nvSpPr>
        <p:spPr>
          <a:xfrm>
            <a:off x="7920251" y="3779831"/>
            <a:ext cx="561109" cy="280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1F19954-E100-402A-97BD-88BC63B6F41C}"/>
              </a:ext>
            </a:extLst>
          </p:cNvPr>
          <p:cNvSpPr/>
          <p:nvPr/>
        </p:nvSpPr>
        <p:spPr>
          <a:xfrm>
            <a:off x="7920250" y="1991505"/>
            <a:ext cx="561109" cy="280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6" name="곱하기 기호 35">
            <a:extLst>
              <a:ext uri="{FF2B5EF4-FFF2-40B4-BE49-F238E27FC236}">
                <a16:creationId xmlns:a16="http://schemas.microsoft.com/office/drawing/2014/main" id="{ACE8A4CB-A2C6-480C-BEFE-AB3946702DB9}"/>
              </a:ext>
            </a:extLst>
          </p:cNvPr>
          <p:cNvSpPr/>
          <p:nvPr/>
        </p:nvSpPr>
        <p:spPr>
          <a:xfrm>
            <a:off x="7609009" y="3730432"/>
            <a:ext cx="1197446" cy="361725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오른쪽 중괄호 36">
            <a:extLst>
              <a:ext uri="{FF2B5EF4-FFF2-40B4-BE49-F238E27FC236}">
                <a16:creationId xmlns:a16="http://schemas.microsoft.com/office/drawing/2014/main" id="{898B93D9-0367-4FFE-B17D-8182FB54FCCA}"/>
              </a:ext>
            </a:extLst>
          </p:cNvPr>
          <p:cNvSpPr/>
          <p:nvPr/>
        </p:nvSpPr>
        <p:spPr>
          <a:xfrm>
            <a:off x="3461967" y="3101843"/>
            <a:ext cx="147462" cy="66736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6DBD626-1D69-4D3E-B8C0-B7E814BB4D4C}"/>
              </a:ext>
            </a:extLst>
          </p:cNvPr>
          <p:cNvSpPr txBox="1"/>
          <p:nvPr/>
        </p:nvSpPr>
        <p:spPr>
          <a:xfrm>
            <a:off x="3791273" y="2958177"/>
            <a:ext cx="1310407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counter</a:t>
            </a:r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A15CF6E1-180A-4479-B497-F674187FA28B}"/>
              </a:ext>
            </a:extLst>
          </p:cNvPr>
          <p:cNvSpPr/>
          <p:nvPr/>
        </p:nvSpPr>
        <p:spPr>
          <a:xfrm rot="5400000">
            <a:off x="5846614" y="4642898"/>
            <a:ext cx="498765" cy="41931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AC5B98-AE67-4EEC-A23A-E491C1713B5B}"/>
              </a:ext>
            </a:extLst>
          </p:cNvPr>
          <p:cNvSpPr txBox="1"/>
          <p:nvPr/>
        </p:nvSpPr>
        <p:spPr>
          <a:xfrm>
            <a:off x="5341848" y="5101937"/>
            <a:ext cx="1508295" cy="837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24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Draw plot!</a:t>
            </a:r>
          </a:p>
        </p:txBody>
      </p:sp>
    </p:spTree>
    <p:extLst>
      <p:ext uri="{BB962C8B-B14F-4D97-AF65-F5344CB8AC3E}">
        <p14:creationId xmlns:p14="http://schemas.microsoft.com/office/powerpoint/2010/main" val="1192599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Aggregation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F17C793-F2C2-414C-B2E6-88D878130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818" y="1977081"/>
            <a:ext cx="4370200" cy="411479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31CB3BB-D4F4-468E-B773-0FC232469C8B}"/>
              </a:ext>
            </a:extLst>
          </p:cNvPr>
          <p:cNvSpPr txBox="1"/>
          <p:nvPr/>
        </p:nvSpPr>
        <p:spPr>
          <a:xfrm>
            <a:off x="6669984" y="3429000"/>
            <a:ext cx="3771713" cy="651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Monthly average of each currency</a:t>
            </a:r>
          </a:p>
        </p:txBody>
      </p:sp>
    </p:spTree>
    <p:extLst>
      <p:ext uri="{BB962C8B-B14F-4D97-AF65-F5344CB8AC3E}">
        <p14:creationId xmlns:p14="http://schemas.microsoft.com/office/powerpoint/2010/main" val="112089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Demo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2" name="KakaoTalk_Video_20200210_2058_17_286">
            <a:hlinkClick r:id="" action="ppaction://media"/>
            <a:extLst>
              <a:ext uri="{FF2B5EF4-FFF2-40B4-BE49-F238E27FC236}">
                <a16:creationId xmlns:a16="http://schemas.microsoft.com/office/drawing/2014/main" id="{D9A009DE-02D1-4EBF-8713-4B204E655C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6416" y="1619467"/>
            <a:ext cx="7199167" cy="449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630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4DFAA24-0725-4A28-B71C-E5996AC9E1D9}"/>
              </a:ext>
            </a:extLst>
          </p:cNvPr>
          <p:cNvSpPr/>
          <p:nvPr/>
        </p:nvSpPr>
        <p:spPr>
          <a:xfrm>
            <a:off x="222353" y="244023"/>
            <a:ext cx="11747292" cy="6407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12롯데마트드림Bold" panose="020206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423609" y="1756610"/>
            <a:ext cx="3344779" cy="3344779"/>
            <a:chOff x="4369564" y="1893159"/>
            <a:chExt cx="3344779" cy="3344779"/>
          </a:xfrm>
        </p:grpSpPr>
        <p:sp>
          <p:nvSpPr>
            <p:cNvPr id="5" name="직사각형 4"/>
            <p:cNvSpPr/>
            <p:nvPr/>
          </p:nvSpPr>
          <p:spPr>
            <a:xfrm>
              <a:off x="4369564" y="1893159"/>
              <a:ext cx="3344779" cy="3344779"/>
            </a:xfrm>
            <a:prstGeom prst="rect">
              <a:avLst/>
            </a:prstGeom>
            <a:gradFill>
              <a:gsLst>
                <a:gs pos="50000">
                  <a:schemeClr val="tx1">
                    <a:lumMod val="75000"/>
                    <a:lumOff val="25000"/>
                  </a:schemeClr>
                </a:gs>
                <a:gs pos="50000">
                  <a:srgbClr val="7AB9DF"/>
                </a:gs>
              </a:gsLst>
              <a:lin ang="1272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ko-KR" altLang="en-US" dirty="0">
                <a:solidFill>
                  <a:srgbClr val="5B9BD5"/>
                </a:solidFill>
                <a:ea typeface="12롯데마트드림Bold" panose="02020603020101020101" pitchFamily="18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4610508" y="2134103"/>
              <a:ext cx="2862890" cy="28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4000" b="1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Thank you</a:t>
              </a:r>
              <a:endPara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3884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57225" y="577843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INDEX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B76ABF5-1156-4B34-B2BA-9814ADFFD137}"/>
              </a:ext>
            </a:extLst>
          </p:cNvPr>
          <p:cNvGrpSpPr/>
          <p:nvPr/>
        </p:nvGrpSpPr>
        <p:grpSpPr>
          <a:xfrm>
            <a:off x="1486863" y="1530542"/>
            <a:ext cx="9178141" cy="4212551"/>
            <a:chOff x="1214203" y="1446544"/>
            <a:chExt cx="9178141" cy="4212551"/>
          </a:xfrm>
        </p:grpSpPr>
        <p:sp>
          <p:nvSpPr>
            <p:cNvPr id="10" name="자유형 2">
              <a:extLst>
                <a:ext uri="{FF2B5EF4-FFF2-40B4-BE49-F238E27FC236}">
                  <a16:creationId xmlns:a16="http://schemas.microsoft.com/office/drawing/2014/main" id="{9D404DA7-3EB3-44CF-8DB4-2581E6F419A7}"/>
                </a:ext>
              </a:extLst>
            </p:cNvPr>
            <p:cNvSpPr/>
            <p:nvPr/>
          </p:nvSpPr>
          <p:spPr>
            <a:xfrm>
              <a:off x="2333584" y="2652712"/>
              <a:ext cx="2287101" cy="776288"/>
            </a:xfrm>
            <a:custGeom>
              <a:avLst/>
              <a:gdLst>
                <a:gd name="connsiteX0" fmla="*/ 114300 w 2641600"/>
                <a:gd name="connsiteY0" fmla="*/ 482600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42875 w 2641600"/>
                <a:gd name="connsiteY0" fmla="*/ 492125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61925 w 2641600"/>
                <a:gd name="connsiteY0" fmla="*/ 496888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90500 w 2670175"/>
                <a:gd name="connsiteY0" fmla="*/ 496888 h 774700"/>
                <a:gd name="connsiteX1" fmla="*/ 0 w 2670175"/>
                <a:gd name="connsiteY1" fmla="*/ 774700 h 774700"/>
                <a:gd name="connsiteX2" fmla="*/ 1857375 w 2670175"/>
                <a:gd name="connsiteY2" fmla="*/ 774700 h 774700"/>
                <a:gd name="connsiteX3" fmla="*/ 2225675 w 2670175"/>
                <a:gd name="connsiteY3" fmla="*/ 0 h 774700"/>
                <a:gd name="connsiteX4" fmla="*/ 2670175 w 2670175"/>
                <a:gd name="connsiteY4" fmla="*/ 12700 h 774700"/>
                <a:gd name="connsiteX0" fmla="*/ 171450 w 2670175"/>
                <a:gd name="connsiteY0" fmla="*/ 492126 h 774700"/>
                <a:gd name="connsiteX1" fmla="*/ 0 w 2670175"/>
                <a:gd name="connsiteY1" fmla="*/ 774700 h 774700"/>
                <a:gd name="connsiteX2" fmla="*/ 1857375 w 2670175"/>
                <a:gd name="connsiteY2" fmla="*/ 774700 h 774700"/>
                <a:gd name="connsiteX3" fmla="*/ 2225675 w 2670175"/>
                <a:gd name="connsiteY3" fmla="*/ 0 h 774700"/>
                <a:gd name="connsiteX4" fmla="*/ 2670175 w 2670175"/>
                <a:gd name="connsiteY4" fmla="*/ 12700 h 774700"/>
                <a:gd name="connsiteX0" fmla="*/ 171450 w 2665413"/>
                <a:gd name="connsiteY0" fmla="*/ 493714 h 776288"/>
                <a:gd name="connsiteX1" fmla="*/ 0 w 2665413"/>
                <a:gd name="connsiteY1" fmla="*/ 776288 h 776288"/>
                <a:gd name="connsiteX2" fmla="*/ 1857375 w 2665413"/>
                <a:gd name="connsiteY2" fmla="*/ 776288 h 776288"/>
                <a:gd name="connsiteX3" fmla="*/ 2225675 w 2665413"/>
                <a:gd name="connsiteY3" fmla="*/ 1588 h 776288"/>
                <a:gd name="connsiteX4" fmla="*/ 2665413 w 2665413"/>
                <a:gd name="connsiteY4" fmla="*/ 0 h 776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5413" h="776288">
                  <a:moveTo>
                    <a:pt x="171450" y="493714"/>
                  </a:moveTo>
                  <a:lnTo>
                    <a:pt x="0" y="776288"/>
                  </a:lnTo>
                  <a:lnTo>
                    <a:pt x="1857375" y="776288"/>
                  </a:lnTo>
                  <a:lnTo>
                    <a:pt x="2225675" y="1588"/>
                  </a:lnTo>
                  <a:lnTo>
                    <a:pt x="2665413" y="0"/>
                  </a:lnTo>
                </a:path>
              </a:pathLst>
            </a:custGeom>
            <a:noFill/>
            <a:ln w="222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sp>
          <p:nvSpPr>
            <p:cNvPr id="27" name="모서리가 둥근 직사각형 54">
              <a:extLst>
                <a:ext uri="{FF2B5EF4-FFF2-40B4-BE49-F238E27FC236}">
                  <a16:creationId xmlns:a16="http://schemas.microsoft.com/office/drawing/2014/main" id="{2FEED85D-D4EA-497F-97C3-2E8FE27EEF46}"/>
                </a:ext>
              </a:extLst>
            </p:cNvPr>
            <p:cNvSpPr/>
            <p:nvPr/>
          </p:nvSpPr>
          <p:spPr>
            <a:xfrm rot="1800000">
              <a:off x="2433864" y="1684639"/>
              <a:ext cx="49293" cy="246466"/>
            </a:xfrm>
            <a:prstGeom prst="roundRect">
              <a:avLst>
                <a:gd name="adj" fmla="val 50000"/>
              </a:avLst>
            </a:prstGeom>
            <a:solidFill>
              <a:srgbClr val="7AB9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sp>
          <p:nvSpPr>
            <p:cNvPr id="28" name="모서리가 둥근 직사각형 58">
              <a:extLst>
                <a:ext uri="{FF2B5EF4-FFF2-40B4-BE49-F238E27FC236}">
                  <a16:creationId xmlns:a16="http://schemas.microsoft.com/office/drawing/2014/main" id="{4011480E-A3EE-4FCB-9886-DC1B981FF3D0}"/>
                </a:ext>
              </a:extLst>
            </p:cNvPr>
            <p:cNvSpPr/>
            <p:nvPr/>
          </p:nvSpPr>
          <p:spPr>
            <a:xfrm rot="1800000">
              <a:off x="5774391" y="1684638"/>
              <a:ext cx="49293" cy="246466"/>
            </a:xfrm>
            <a:prstGeom prst="roundRect">
              <a:avLst>
                <a:gd name="adj" fmla="val 50000"/>
              </a:avLst>
            </a:prstGeom>
            <a:solidFill>
              <a:srgbClr val="7AB9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sp>
          <p:nvSpPr>
            <p:cNvPr id="29" name="모서리가 둥근 직사각형 59">
              <a:extLst>
                <a:ext uri="{FF2B5EF4-FFF2-40B4-BE49-F238E27FC236}">
                  <a16:creationId xmlns:a16="http://schemas.microsoft.com/office/drawing/2014/main" id="{7E9BD389-F1CF-49C4-8709-D2324FBEF7B9}"/>
                </a:ext>
              </a:extLst>
            </p:cNvPr>
            <p:cNvSpPr/>
            <p:nvPr/>
          </p:nvSpPr>
          <p:spPr>
            <a:xfrm rot="1800000">
              <a:off x="5915667" y="1624363"/>
              <a:ext cx="49293" cy="246466"/>
            </a:xfrm>
            <a:prstGeom prst="roundRect">
              <a:avLst>
                <a:gd name="adj" fmla="val 50000"/>
              </a:avLst>
            </a:prstGeom>
            <a:solidFill>
              <a:srgbClr val="7AB9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sp>
          <p:nvSpPr>
            <p:cNvPr id="30" name="모서리가 둥근 직사각형 61">
              <a:extLst>
                <a:ext uri="{FF2B5EF4-FFF2-40B4-BE49-F238E27FC236}">
                  <a16:creationId xmlns:a16="http://schemas.microsoft.com/office/drawing/2014/main" id="{7BE080D4-6E9E-4A8C-800A-E42E5F2EE13D}"/>
                </a:ext>
              </a:extLst>
            </p:cNvPr>
            <p:cNvSpPr/>
            <p:nvPr/>
          </p:nvSpPr>
          <p:spPr>
            <a:xfrm rot="1800000">
              <a:off x="9114917" y="1446544"/>
              <a:ext cx="49293" cy="246466"/>
            </a:xfrm>
            <a:prstGeom prst="roundRect">
              <a:avLst>
                <a:gd name="adj" fmla="val 50000"/>
              </a:avLst>
            </a:prstGeom>
            <a:solidFill>
              <a:srgbClr val="7AB9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sp>
          <p:nvSpPr>
            <p:cNvPr id="31" name="모서리가 둥근 직사각형 62">
              <a:extLst>
                <a:ext uri="{FF2B5EF4-FFF2-40B4-BE49-F238E27FC236}">
                  <a16:creationId xmlns:a16="http://schemas.microsoft.com/office/drawing/2014/main" id="{2776E8B8-D1AA-4186-BCD4-B67A2CBA595A}"/>
                </a:ext>
              </a:extLst>
            </p:cNvPr>
            <p:cNvSpPr/>
            <p:nvPr/>
          </p:nvSpPr>
          <p:spPr>
            <a:xfrm rot="1800000">
              <a:off x="9139563" y="1559451"/>
              <a:ext cx="49293" cy="246466"/>
            </a:xfrm>
            <a:prstGeom prst="roundRect">
              <a:avLst>
                <a:gd name="adj" fmla="val 50000"/>
              </a:avLst>
            </a:prstGeom>
            <a:solidFill>
              <a:srgbClr val="7AB9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sp>
          <p:nvSpPr>
            <p:cNvPr id="32" name="모서리가 둥근 직사각형 63">
              <a:extLst>
                <a:ext uri="{FF2B5EF4-FFF2-40B4-BE49-F238E27FC236}">
                  <a16:creationId xmlns:a16="http://schemas.microsoft.com/office/drawing/2014/main" id="{DFBE9047-61EB-44AC-84DC-13E5E411E574}"/>
                </a:ext>
              </a:extLst>
            </p:cNvPr>
            <p:cNvSpPr/>
            <p:nvPr/>
          </p:nvSpPr>
          <p:spPr>
            <a:xfrm rot="1800000">
              <a:off x="9280839" y="1499176"/>
              <a:ext cx="49293" cy="246466"/>
            </a:xfrm>
            <a:prstGeom prst="roundRect">
              <a:avLst>
                <a:gd name="adj" fmla="val 50000"/>
              </a:avLst>
            </a:prstGeom>
            <a:solidFill>
              <a:srgbClr val="7AB9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5EA67E3-04AC-4511-AA0E-AEDB78DBC0B1}"/>
                </a:ext>
              </a:extLst>
            </p:cNvPr>
            <p:cNvGrpSpPr/>
            <p:nvPr/>
          </p:nvGrpSpPr>
          <p:grpSpPr>
            <a:xfrm>
              <a:off x="2273338" y="3775683"/>
              <a:ext cx="356493" cy="387505"/>
              <a:chOff x="2196875" y="3806686"/>
              <a:chExt cx="356493" cy="387505"/>
            </a:xfrm>
          </p:grpSpPr>
          <p:sp>
            <p:nvSpPr>
              <p:cNvPr id="33" name="모서리가 둥근 직사각형 65">
                <a:extLst>
                  <a:ext uri="{FF2B5EF4-FFF2-40B4-BE49-F238E27FC236}">
                    <a16:creationId xmlns:a16="http://schemas.microsoft.com/office/drawing/2014/main" id="{D705BFAE-3A1F-49FE-9ADC-1EBAC5B5552A}"/>
                  </a:ext>
                </a:extLst>
              </p:cNvPr>
              <p:cNvSpPr/>
              <p:nvPr/>
            </p:nvSpPr>
            <p:spPr>
              <a:xfrm rot="1800000">
                <a:off x="2196875" y="3834819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34" name="모서리가 둥근 직사각형 66">
                <a:extLst>
                  <a:ext uri="{FF2B5EF4-FFF2-40B4-BE49-F238E27FC236}">
                    <a16:creationId xmlns:a16="http://schemas.microsoft.com/office/drawing/2014/main" id="{065D029A-D1D4-4C17-8E93-B34BC1332477}"/>
                  </a:ext>
                </a:extLst>
              </p:cNvPr>
              <p:cNvSpPr/>
              <p:nvPr/>
            </p:nvSpPr>
            <p:spPr>
              <a:xfrm rot="1800000">
                <a:off x="2221522" y="3947725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35" name="모서리가 둥근 직사각형 67">
                <a:extLst>
                  <a:ext uri="{FF2B5EF4-FFF2-40B4-BE49-F238E27FC236}">
                    <a16:creationId xmlns:a16="http://schemas.microsoft.com/office/drawing/2014/main" id="{A304555A-6514-4491-9405-A8EC87DA6668}"/>
                  </a:ext>
                </a:extLst>
              </p:cNvPr>
              <p:cNvSpPr/>
              <p:nvPr/>
            </p:nvSpPr>
            <p:spPr>
              <a:xfrm rot="1800000">
                <a:off x="2362798" y="3887451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36" name="모서리가 둥근 직사각형 68">
                <a:extLst>
                  <a:ext uri="{FF2B5EF4-FFF2-40B4-BE49-F238E27FC236}">
                    <a16:creationId xmlns:a16="http://schemas.microsoft.com/office/drawing/2014/main" id="{9E07CCBE-5D2D-4D66-8E85-54C7B3F067DE}"/>
                  </a:ext>
                </a:extLst>
              </p:cNvPr>
              <p:cNvSpPr/>
              <p:nvPr/>
            </p:nvSpPr>
            <p:spPr>
              <a:xfrm rot="1800000">
                <a:off x="2504075" y="3806686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3A58A42A-E70D-49C5-8ACB-75FB3F367883}"/>
                </a:ext>
              </a:extLst>
            </p:cNvPr>
            <p:cNvGrpSpPr/>
            <p:nvPr/>
          </p:nvGrpSpPr>
          <p:grpSpPr>
            <a:xfrm>
              <a:off x="1216259" y="1978566"/>
              <a:ext cx="2474764" cy="1174157"/>
              <a:chOff x="4369564" y="1893159"/>
              <a:chExt cx="3344779" cy="3344779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D246C984-0634-4294-BFB4-C031FD5D3FCC}"/>
                  </a:ext>
                </a:extLst>
              </p:cNvPr>
              <p:cNvSpPr/>
              <p:nvPr/>
            </p:nvSpPr>
            <p:spPr>
              <a:xfrm>
                <a:off x="4369564" y="1893159"/>
                <a:ext cx="3344779" cy="3344779"/>
              </a:xfrm>
              <a:prstGeom prst="rect">
                <a:avLst/>
              </a:prstGeom>
              <a:gradFill>
                <a:gsLst>
                  <a:gs pos="50000">
                    <a:schemeClr val="tx1">
                      <a:lumMod val="75000"/>
                      <a:lumOff val="25000"/>
                    </a:schemeClr>
                  </a:gs>
                  <a:gs pos="50000">
                    <a:srgbClr val="7AB9DF"/>
                  </a:gs>
                </a:gsLst>
                <a:lin ang="1272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ko-KR" altLang="en-US" sz="2000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27AF90C4-D2E3-4220-9B3D-AE4D15C6B248}"/>
                  </a:ext>
                </a:extLst>
              </p:cNvPr>
              <p:cNvSpPr/>
              <p:nvPr/>
            </p:nvSpPr>
            <p:spPr>
              <a:xfrm>
                <a:off x="4505052" y="2134104"/>
                <a:ext cx="3040376" cy="28628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Subject</a:t>
                </a:r>
                <a:endParaRPr lang="ko-KR" altLang="en-US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102DE699-5503-4202-A74A-376F8ED39781}"/>
                </a:ext>
              </a:extLst>
            </p:cNvPr>
            <p:cNvGrpSpPr/>
            <p:nvPr/>
          </p:nvGrpSpPr>
          <p:grpSpPr>
            <a:xfrm>
              <a:off x="4620685" y="1987193"/>
              <a:ext cx="2474764" cy="1174157"/>
              <a:chOff x="4369564" y="1893159"/>
              <a:chExt cx="3344779" cy="3344779"/>
            </a:xfrm>
          </p:grpSpPr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613699B0-84C5-41CB-8924-5130A1FB5365}"/>
                  </a:ext>
                </a:extLst>
              </p:cNvPr>
              <p:cNvSpPr/>
              <p:nvPr/>
            </p:nvSpPr>
            <p:spPr>
              <a:xfrm>
                <a:off x="4369564" y="1893159"/>
                <a:ext cx="3344779" cy="3344779"/>
              </a:xfrm>
              <a:prstGeom prst="rect">
                <a:avLst/>
              </a:prstGeom>
              <a:gradFill>
                <a:gsLst>
                  <a:gs pos="50000">
                    <a:schemeClr val="tx1">
                      <a:lumMod val="75000"/>
                      <a:lumOff val="25000"/>
                    </a:schemeClr>
                  </a:gs>
                  <a:gs pos="50000">
                    <a:srgbClr val="7AB9DF"/>
                  </a:gs>
                </a:gsLst>
                <a:lin ang="1272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ko-KR" altLang="en-US" sz="2000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58C8268F-D54C-4C96-B1F2-5F5D1F70111F}"/>
                  </a:ext>
                </a:extLst>
              </p:cNvPr>
              <p:cNvSpPr/>
              <p:nvPr/>
            </p:nvSpPr>
            <p:spPr>
              <a:xfrm>
                <a:off x="4505052" y="2134104"/>
                <a:ext cx="3040376" cy="28628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Data</a:t>
                </a:r>
              </a:p>
              <a:p>
                <a:pPr algn="ctr"/>
                <a:r>
                  <a:rPr lang="en-US" altLang="ko-KR" sz="2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curation</a:t>
                </a:r>
                <a:endParaRPr lang="ko-KR" altLang="en-US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p:grp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79FA9577-19D6-47FD-9E52-D8166D464D9A}"/>
                </a:ext>
              </a:extLst>
            </p:cNvPr>
            <p:cNvGrpSpPr/>
            <p:nvPr/>
          </p:nvGrpSpPr>
          <p:grpSpPr>
            <a:xfrm>
              <a:off x="7917580" y="1893380"/>
              <a:ext cx="2474764" cy="1174157"/>
              <a:chOff x="4369564" y="1893159"/>
              <a:chExt cx="3344779" cy="3344779"/>
            </a:xfrm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8D38FAD9-C60C-40D5-B9B9-E7FEA9B9101B}"/>
                  </a:ext>
                </a:extLst>
              </p:cNvPr>
              <p:cNvSpPr/>
              <p:nvPr/>
            </p:nvSpPr>
            <p:spPr>
              <a:xfrm>
                <a:off x="4369564" y="1893159"/>
                <a:ext cx="3344779" cy="3344779"/>
              </a:xfrm>
              <a:prstGeom prst="rect">
                <a:avLst/>
              </a:prstGeom>
              <a:gradFill>
                <a:gsLst>
                  <a:gs pos="50000">
                    <a:schemeClr val="tx1">
                      <a:lumMod val="75000"/>
                      <a:lumOff val="25000"/>
                    </a:schemeClr>
                  </a:gs>
                  <a:gs pos="50000">
                    <a:srgbClr val="7AB9DF"/>
                  </a:gs>
                </a:gsLst>
                <a:lin ang="1272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ko-KR" altLang="en-US" sz="2000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2050FC9C-512C-4BA5-94FC-9E142A63E626}"/>
                  </a:ext>
                </a:extLst>
              </p:cNvPr>
              <p:cNvSpPr/>
              <p:nvPr/>
            </p:nvSpPr>
            <p:spPr>
              <a:xfrm>
                <a:off x="4505052" y="2134104"/>
                <a:ext cx="3040376" cy="28628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Data</a:t>
                </a:r>
              </a:p>
              <a:p>
                <a:pPr algn="ctr"/>
                <a:r>
                  <a:rPr lang="en-US" altLang="ko-KR" sz="2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preprocessing</a:t>
                </a:r>
                <a:endParaRPr lang="ko-KR" altLang="en-US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p:grpSp>
        <p:sp>
          <p:nvSpPr>
            <p:cNvPr id="49" name="자유형 2">
              <a:extLst>
                <a:ext uri="{FF2B5EF4-FFF2-40B4-BE49-F238E27FC236}">
                  <a16:creationId xmlns:a16="http://schemas.microsoft.com/office/drawing/2014/main" id="{7EAE473C-F086-4C25-AC3D-F2B6E024CC3F}"/>
                </a:ext>
              </a:extLst>
            </p:cNvPr>
            <p:cNvSpPr/>
            <p:nvPr/>
          </p:nvSpPr>
          <p:spPr>
            <a:xfrm>
              <a:off x="5632535" y="2668039"/>
              <a:ext cx="2287101" cy="776288"/>
            </a:xfrm>
            <a:custGeom>
              <a:avLst/>
              <a:gdLst>
                <a:gd name="connsiteX0" fmla="*/ 114300 w 2641600"/>
                <a:gd name="connsiteY0" fmla="*/ 482600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42875 w 2641600"/>
                <a:gd name="connsiteY0" fmla="*/ 492125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61925 w 2641600"/>
                <a:gd name="connsiteY0" fmla="*/ 496888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90500 w 2670175"/>
                <a:gd name="connsiteY0" fmla="*/ 496888 h 774700"/>
                <a:gd name="connsiteX1" fmla="*/ 0 w 2670175"/>
                <a:gd name="connsiteY1" fmla="*/ 774700 h 774700"/>
                <a:gd name="connsiteX2" fmla="*/ 1857375 w 2670175"/>
                <a:gd name="connsiteY2" fmla="*/ 774700 h 774700"/>
                <a:gd name="connsiteX3" fmla="*/ 2225675 w 2670175"/>
                <a:gd name="connsiteY3" fmla="*/ 0 h 774700"/>
                <a:gd name="connsiteX4" fmla="*/ 2670175 w 2670175"/>
                <a:gd name="connsiteY4" fmla="*/ 12700 h 774700"/>
                <a:gd name="connsiteX0" fmla="*/ 171450 w 2670175"/>
                <a:gd name="connsiteY0" fmla="*/ 492126 h 774700"/>
                <a:gd name="connsiteX1" fmla="*/ 0 w 2670175"/>
                <a:gd name="connsiteY1" fmla="*/ 774700 h 774700"/>
                <a:gd name="connsiteX2" fmla="*/ 1857375 w 2670175"/>
                <a:gd name="connsiteY2" fmla="*/ 774700 h 774700"/>
                <a:gd name="connsiteX3" fmla="*/ 2225675 w 2670175"/>
                <a:gd name="connsiteY3" fmla="*/ 0 h 774700"/>
                <a:gd name="connsiteX4" fmla="*/ 2670175 w 2670175"/>
                <a:gd name="connsiteY4" fmla="*/ 12700 h 774700"/>
                <a:gd name="connsiteX0" fmla="*/ 171450 w 2665413"/>
                <a:gd name="connsiteY0" fmla="*/ 493714 h 776288"/>
                <a:gd name="connsiteX1" fmla="*/ 0 w 2665413"/>
                <a:gd name="connsiteY1" fmla="*/ 776288 h 776288"/>
                <a:gd name="connsiteX2" fmla="*/ 1857375 w 2665413"/>
                <a:gd name="connsiteY2" fmla="*/ 776288 h 776288"/>
                <a:gd name="connsiteX3" fmla="*/ 2225675 w 2665413"/>
                <a:gd name="connsiteY3" fmla="*/ 1588 h 776288"/>
                <a:gd name="connsiteX4" fmla="*/ 2665413 w 2665413"/>
                <a:gd name="connsiteY4" fmla="*/ 0 h 776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5413" h="776288">
                  <a:moveTo>
                    <a:pt x="171450" y="493714"/>
                  </a:moveTo>
                  <a:lnTo>
                    <a:pt x="0" y="776288"/>
                  </a:lnTo>
                  <a:lnTo>
                    <a:pt x="1857375" y="776288"/>
                  </a:lnTo>
                  <a:lnTo>
                    <a:pt x="2225675" y="1588"/>
                  </a:lnTo>
                  <a:lnTo>
                    <a:pt x="2665413" y="0"/>
                  </a:lnTo>
                </a:path>
              </a:pathLst>
            </a:custGeom>
            <a:noFill/>
            <a:ln w="222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sp>
          <p:nvSpPr>
            <p:cNvPr id="50" name="자유형 2">
              <a:extLst>
                <a:ext uri="{FF2B5EF4-FFF2-40B4-BE49-F238E27FC236}">
                  <a16:creationId xmlns:a16="http://schemas.microsoft.com/office/drawing/2014/main" id="{FD60D801-0FF3-451F-B2DD-2F356652B8BE}"/>
                </a:ext>
              </a:extLst>
            </p:cNvPr>
            <p:cNvSpPr/>
            <p:nvPr/>
          </p:nvSpPr>
          <p:spPr>
            <a:xfrm>
              <a:off x="2331528" y="4867480"/>
              <a:ext cx="2287101" cy="776288"/>
            </a:xfrm>
            <a:custGeom>
              <a:avLst/>
              <a:gdLst>
                <a:gd name="connsiteX0" fmla="*/ 114300 w 2641600"/>
                <a:gd name="connsiteY0" fmla="*/ 482600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42875 w 2641600"/>
                <a:gd name="connsiteY0" fmla="*/ 492125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61925 w 2641600"/>
                <a:gd name="connsiteY0" fmla="*/ 496888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90500 w 2670175"/>
                <a:gd name="connsiteY0" fmla="*/ 496888 h 774700"/>
                <a:gd name="connsiteX1" fmla="*/ 0 w 2670175"/>
                <a:gd name="connsiteY1" fmla="*/ 774700 h 774700"/>
                <a:gd name="connsiteX2" fmla="*/ 1857375 w 2670175"/>
                <a:gd name="connsiteY2" fmla="*/ 774700 h 774700"/>
                <a:gd name="connsiteX3" fmla="*/ 2225675 w 2670175"/>
                <a:gd name="connsiteY3" fmla="*/ 0 h 774700"/>
                <a:gd name="connsiteX4" fmla="*/ 2670175 w 2670175"/>
                <a:gd name="connsiteY4" fmla="*/ 12700 h 774700"/>
                <a:gd name="connsiteX0" fmla="*/ 171450 w 2670175"/>
                <a:gd name="connsiteY0" fmla="*/ 492126 h 774700"/>
                <a:gd name="connsiteX1" fmla="*/ 0 w 2670175"/>
                <a:gd name="connsiteY1" fmla="*/ 774700 h 774700"/>
                <a:gd name="connsiteX2" fmla="*/ 1857375 w 2670175"/>
                <a:gd name="connsiteY2" fmla="*/ 774700 h 774700"/>
                <a:gd name="connsiteX3" fmla="*/ 2225675 w 2670175"/>
                <a:gd name="connsiteY3" fmla="*/ 0 h 774700"/>
                <a:gd name="connsiteX4" fmla="*/ 2670175 w 2670175"/>
                <a:gd name="connsiteY4" fmla="*/ 12700 h 774700"/>
                <a:gd name="connsiteX0" fmla="*/ 171450 w 2665413"/>
                <a:gd name="connsiteY0" fmla="*/ 493714 h 776288"/>
                <a:gd name="connsiteX1" fmla="*/ 0 w 2665413"/>
                <a:gd name="connsiteY1" fmla="*/ 776288 h 776288"/>
                <a:gd name="connsiteX2" fmla="*/ 1857375 w 2665413"/>
                <a:gd name="connsiteY2" fmla="*/ 776288 h 776288"/>
                <a:gd name="connsiteX3" fmla="*/ 2225675 w 2665413"/>
                <a:gd name="connsiteY3" fmla="*/ 1588 h 776288"/>
                <a:gd name="connsiteX4" fmla="*/ 2665413 w 2665413"/>
                <a:gd name="connsiteY4" fmla="*/ 0 h 776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5413" h="776288">
                  <a:moveTo>
                    <a:pt x="171450" y="493714"/>
                  </a:moveTo>
                  <a:lnTo>
                    <a:pt x="0" y="776288"/>
                  </a:lnTo>
                  <a:lnTo>
                    <a:pt x="1857375" y="776288"/>
                  </a:lnTo>
                  <a:lnTo>
                    <a:pt x="2225675" y="1588"/>
                  </a:lnTo>
                  <a:lnTo>
                    <a:pt x="2665413" y="0"/>
                  </a:lnTo>
                </a:path>
              </a:pathLst>
            </a:custGeom>
            <a:noFill/>
            <a:ln w="222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90070E7C-CDFC-4A69-9628-D0899C488CED}"/>
                </a:ext>
              </a:extLst>
            </p:cNvPr>
            <p:cNvGrpSpPr/>
            <p:nvPr/>
          </p:nvGrpSpPr>
          <p:grpSpPr>
            <a:xfrm>
              <a:off x="1214203" y="4193334"/>
              <a:ext cx="2474764" cy="1174157"/>
              <a:chOff x="4369564" y="1893159"/>
              <a:chExt cx="3344779" cy="3344779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1BB7F9CC-C753-4144-82A1-836D87383689}"/>
                  </a:ext>
                </a:extLst>
              </p:cNvPr>
              <p:cNvSpPr/>
              <p:nvPr/>
            </p:nvSpPr>
            <p:spPr>
              <a:xfrm>
                <a:off x="4369564" y="1893159"/>
                <a:ext cx="3344779" cy="3344779"/>
              </a:xfrm>
              <a:prstGeom prst="rect">
                <a:avLst/>
              </a:prstGeom>
              <a:gradFill>
                <a:gsLst>
                  <a:gs pos="50000">
                    <a:schemeClr val="tx1">
                      <a:lumMod val="75000"/>
                      <a:lumOff val="25000"/>
                    </a:schemeClr>
                  </a:gs>
                  <a:gs pos="50000">
                    <a:srgbClr val="7AB9DF"/>
                  </a:gs>
                </a:gsLst>
                <a:lin ang="1272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ko-KR" altLang="en-US" sz="2000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A4C67518-683B-421E-AB15-B9C57075B152}"/>
                  </a:ext>
                </a:extLst>
              </p:cNvPr>
              <p:cNvSpPr/>
              <p:nvPr/>
            </p:nvSpPr>
            <p:spPr>
              <a:xfrm>
                <a:off x="4505052" y="2134104"/>
                <a:ext cx="3040376" cy="28628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Producer</a:t>
                </a:r>
              </a:p>
              <a:p>
                <a:pPr algn="ctr"/>
                <a:r>
                  <a:rPr lang="en-US" altLang="ko-KR" sz="2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&amp; consumer</a:t>
                </a:r>
                <a:endParaRPr lang="ko-KR" altLang="en-US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p:grp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FE63433F-9B3F-4452-BE79-59577FD08B58}"/>
                </a:ext>
              </a:extLst>
            </p:cNvPr>
            <p:cNvGrpSpPr/>
            <p:nvPr/>
          </p:nvGrpSpPr>
          <p:grpSpPr>
            <a:xfrm>
              <a:off x="4618629" y="4201961"/>
              <a:ext cx="2474764" cy="1174157"/>
              <a:chOff x="4369564" y="1893159"/>
              <a:chExt cx="3344779" cy="3344779"/>
            </a:xfrm>
          </p:grpSpPr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BB21B841-6117-4A8C-85C1-2E463FE69B7C}"/>
                  </a:ext>
                </a:extLst>
              </p:cNvPr>
              <p:cNvSpPr/>
              <p:nvPr/>
            </p:nvSpPr>
            <p:spPr>
              <a:xfrm>
                <a:off x="4369564" y="1893159"/>
                <a:ext cx="3344779" cy="3344779"/>
              </a:xfrm>
              <a:prstGeom prst="rect">
                <a:avLst/>
              </a:prstGeom>
              <a:gradFill>
                <a:gsLst>
                  <a:gs pos="50000">
                    <a:schemeClr val="tx1">
                      <a:lumMod val="75000"/>
                      <a:lumOff val="25000"/>
                    </a:schemeClr>
                  </a:gs>
                  <a:gs pos="50000">
                    <a:srgbClr val="7AB9DF"/>
                  </a:gs>
                </a:gsLst>
                <a:lin ang="1272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ko-KR" altLang="en-US" sz="2000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31BC0F91-53A4-462D-A296-013A970C2761}"/>
                  </a:ext>
                </a:extLst>
              </p:cNvPr>
              <p:cNvSpPr/>
              <p:nvPr/>
            </p:nvSpPr>
            <p:spPr>
              <a:xfrm>
                <a:off x="4505052" y="2134104"/>
                <a:ext cx="3040376" cy="28628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Visualization</a:t>
                </a:r>
                <a:endParaRPr lang="ko-KR" altLang="en-US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p:grpSp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D006CD19-4708-40A0-911E-C700159B2726}"/>
                </a:ext>
              </a:extLst>
            </p:cNvPr>
            <p:cNvGrpSpPr/>
            <p:nvPr/>
          </p:nvGrpSpPr>
          <p:grpSpPr>
            <a:xfrm>
              <a:off x="7915524" y="4108148"/>
              <a:ext cx="2474764" cy="1174157"/>
              <a:chOff x="4369564" y="1893159"/>
              <a:chExt cx="3344779" cy="3344779"/>
            </a:xfrm>
          </p:grpSpPr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4D88119E-6517-4999-8D5D-147286D301E1}"/>
                  </a:ext>
                </a:extLst>
              </p:cNvPr>
              <p:cNvSpPr/>
              <p:nvPr/>
            </p:nvSpPr>
            <p:spPr>
              <a:xfrm>
                <a:off x="4369564" y="1893159"/>
                <a:ext cx="3344779" cy="3344779"/>
              </a:xfrm>
              <a:prstGeom prst="rect">
                <a:avLst/>
              </a:prstGeom>
              <a:gradFill>
                <a:gsLst>
                  <a:gs pos="50000">
                    <a:schemeClr val="tx1">
                      <a:lumMod val="75000"/>
                      <a:lumOff val="25000"/>
                    </a:schemeClr>
                  </a:gs>
                  <a:gs pos="50000">
                    <a:srgbClr val="7AB9DF"/>
                  </a:gs>
                </a:gsLst>
                <a:lin ang="1272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ko-KR" altLang="en-US" sz="2000" dirty="0">
                  <a:solidFill>
                    <a:srgbClr val="5B9BD5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1889DAFB-6615-4296-BA0C-9C1E5F0AF44C}"/>
                  </a:ext>
                </a:extLst>
              </p:cNvPr>
              <p:cNvSpPr/>
              <p:nvPr/>
            </p:nvSpPr>
            <p:spPr>
              <a:xfrm>
                <a:off x="4505052" y="2134104"/>
                <a:ext cx="3040376" cy="28628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12롯데마트드림Bold" panose="02020603020101020101" pitchFamily="18" charset="-127"/>
                    <a:ea typeface="12롯데마트드림Bold" panose="02020603020101020101" pitchFamily="18" charset="-127"/>
                  </a:rPr>
                  <a:t>Aggregation</a:t>
                </a:r>
                <a:endParaRPr lang="ko-KR" altLang="en-US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p:grpSp>
        <p:sp>
          <p:nvSpPr>
            <p:cNvPr id="65" name="자유형 2">
              <a:extLst>
                <a:ext uri="{FF2B5EF4-FFF2-40B4-BE49-F238E27FC236}">
                  <a16:creationId xmlns:a16="http://schemas.microsoft.com/office/drawing/2014/main" id="{0F738D95-9085-42C3-A0F9-33DCF8014ABC}"/>
                </a:ext>
              </a:extLst>
            </p:cNvPr>
            <p:cNvSpPr/>
            <p:nvPr/>
          </p:nvSpPr>
          <p:spPr>
            <a:xfrm>
              <a:off x="5630479" y="4882807"/>
              <a:ext cx="2287101" cy="776288"/>
            </a:xfrm>
            <a:custGeom>
              <a:avLst/>
              <a:gdLst>
                <a:gd name="connsiteX0" fmla="*/ 114300 w 2641600"/>
                <a:gd name="connsiteY0" fmla="*/ 482600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42875 w 2641600"/>
                <a:gd name="connsiteY0" fmla="*/ 492125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61925 w 2641600"/>
                <a:gd name="connsiteY0" fmla="*/ 496888 h 774700"/>
                <a:gd name="connsiteX1" fmla="*/ 0 w 2641600"/>
                <a:gd name="connsiteY1" fmla="*/ 774700 h 774700"/>
                <a:gd name="connsiteX2" fmla="*/ 1828800 w 2641600"/>
                <a:gd name="connsiteY2" fmla="*/ 774700 h 774700"/>
                <a:gd name="connsiteX3" fmla="*/ 2197100 w 2641600"/>
                <a:gd name="connsiteY3" fmla="*/ 0 h 774700"/>
                <a:gd name="connsiteX4" fmla="*/ 2641600 w 2641600"/>
                <a:gd name="connsiteY4" fmla="*/ 12700 h 774700"/>
                <a:gd name="connsiteX0" fmla="*/ 190500 w 2670175"/>
                <a:gd name="connsiteY0" fmla="*/ 496888 h 774700"/>
                <a:gd name="connsiteX1" fmla="*/ 0 w 2670175"/>
                <a:gd name="connsiteY1" fmla="*/ 774700 h 774700"/>
                <a:gd name="connsiteX2" fmla="*/ 1857375 w 2670175"/>
                <a:gd name="connsiteY2" fmla="*/ 774700 h 774700"/>
                <a:gd name="connsiteX3" fmla="*/ 2225675 w 2670175"/>
                <a:gd name="connsiteY3" fmla="*/ 0 h 774700"/>
                <a:gd name="connsiteX4" fmla="*/ 2670175 w 2670175"/>
                <a:gd name="connsiteY4" fmla="*/ 12700 h 774700"/>
                <a:gd name="connsiteX0" fmla="*/ 171450 w 2670175"/>
                <a:gd name="connsiteY0" fmla="*/ 492126 h 774700"/>
                <a:gd name="connsiteX1" fmla="*/ 0 w 2670175"/>
                <a:gd name="connsiteY1" fmla="*/ 774700 h 774700"/>
                <a:gd name="connsiteX2" fmla="*/ 1857375 w 2670175"/>
                <a:gd name="connsiteY2" fmla="*/ 774700 h 774700"/>
                <a:gd name="connsiteX3" fmla="*/ 2225675 w 2670175"/>
                <a:gd name="connsiteY3" fmla="*/ 0 h 774700"/>
                <a:gd name="connsiteX4" fmla="*/ 2670175 w 2670175"/>
                <a:gd name="connsiteY4" fmla="*/ 12700 h 774700"/>
                <a:gd name="connsiteX0" fmla="*/ 171450 w 2665413"/>
                <a:gd name="connsiteY0" fmla="*/ 493714 h 776288"/>
                <a:gd name="connsiteX1" fmla="*/ 0 w 2665413"/>
                <a:gd name="connsiteY1" fmla="*/ 776288 h 776288"/>
                <a:gd name="connsiteX2" fmla="*/ 1857375 w 2665413"/>
                <a:gd name="connsiteY2" fmla="*/ 776288 h 776288"/>
                <a:gd name="connsiteX3" fmla="*/ 2225675 w 2665413"/>
                <a:gd name="connsiteY3" fmla="*/ 1588 h 776288"/>
                <a:gd name="connsiteX4" fmla="*/ 2665413 w 2665413"/>
                <a:gd name="connsiteY4" fmla="*/ 0 h 776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5413" h="776288">
                  <a:moveTo>
                    <a:pt x="171450" y="493714"/>
                  </a:moveTo>
                  <a:lnTo>
                    <a:pt x="0" y="776288"/>
                  </a:lnTo>
                  <a:lnTo>
                    <a:pt x="1857375" y="776288"/>
                  </a:lnTo>
                  <a:lnTo>
                    <a:pt x="2225675" y="1588"/>
                  </a:lnTo>
                  <a:lnTo>
                    <a:pt x="2665413" y="0"/>
                  </a:lnTo>
                </a:path>
              </a:pathLst>
            </a:custGeom>
            <a:noFill/>
            <a:ln w="222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prstClr val="white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E6783784-A9B2-4FB3-8332-24F4102641BD}"/>
                </a:ext>
              </a:extLst>
            </p:cNvPr>
            <p:cNvGrpSpPr/>
            <p:nvPr/>
          </p:nvGrpSpPr>
          <p:grpSpPr>
            <a:xfrm>
              <a:off x="5594088" y="3811766"/>
              <a:ext cx="522415" cy="365515"/>
              <a:chOff x="5341678" y="3981810"/>
              <a:chExt cx="522415" cy="365515"/>
            </a:xfrm>
          </p:grpSpPr>
          <p:sp>
            <p:nvSpPr>
              <p:cNvPr id="52" name="모서리가 둥근 직사각형 58">
                <a:extLst>
                  <a:ext uri="{FF2B5EF4-FFF2-40B4-BE49-F238E27FC236}">
                    <a16:creationId xmlns:a16="http://schemas.microsoft.com/office/drawing/2014/main" id="{3A309C4E-E245-434D-A02D-C6073BA1841D}"/>
                  </a:ext>
                </a:extLst>
              </p:cNvPr>
              <p:cNvSpPr/>
              <p:nvPr/>
            </p:nvSpPr>
            <p:spPr>
              <a:xfrm rot="1800000">
                <a:off x="5673524" y="4100857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53" name="모서리가 둥근 직사각형 59">
                <a:extLst>
                  <a:ext uri="{FF2B5EF4-FFF2-40B4-BE49-F238E27FC236}">
                    <a16:creationId xmlns:a16="http://schemas.microsoft.com/office/drawing/2014/main" id="{F049975A-144F-4CB9-BEC8-64F35EBAD6CE}"/>
                  </a:ext>
                </a:extLst>
              </p:cNvPr>
              <p:cNvSpPr/>
              <p:nvPr/>
            </p:nvSpPr>
            <p:spPr>
              <a:xfrm rot="1800000">
                <a:off x="5814800" y="4040582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66" name="모서리가 둥근 직사각형 58">
                <a:extLst>
                  <a:ext uri="{FF2B5EF4-FFF2-40B4-BE49-F238E27FC236}">
                    <a16:creationId xmlns:a16="http://schemas.microsoft.com/office/drawing/2014/main" id="{27CB05A0-4135-4A8F-8B10-A026598634AC}"/>
                  </a:ext>
                </a:extLst>
              </p:cNvPr>
              <p:cNvSpPr/>
              <p:nvPr/>
            </p:nvSpPr>
            <p:spPr>
              <a:xfrm rot="1800000">
                <a:off x="5500912" y="4042085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67" name="모서리가 둥근 직사각형 59">
                <a:extLst>
                  <a:ext uri="{FF2B5EF4-FFF2-40B4-BE49-F238E27FC236}">
                    <a16:creationId xmlns:a16="http://schemas.microsoft.com/office/drawing/2014/main" id="{7C3C5F8A-5F31-4D29-AA44-21A4CA926E13}"/>
                  </a:ext>
                </a:extLst>
              </p:cNvPr>
              <p:cNvSpPr/>
              <p:nvPr/>
            </p:nvSpPr>
            <p:spPr>
              <a:xfrm rot="1800000">
                <a:off x="5642188" y="3981810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70" name="모서리가 둥근 직사각형 59">
                <a:extLst>
                  <a:ext uri="{FF2B5EF4-FFF2-40B4-BE49-F238E27FC236}">
                    <a16:creationId xmlns:a16="http://schemas.microsoft.com/office/drawing/2014/main" id="{0397425E-7050-4B10-9A23-E5827EAA8371}"/>
                  </a:ext>
                </a:extLst>
              </p:cNvPr>
              <p:cNvSpPr/>
              <p:nvPr/>
            </p:nvSpPr>
            <p:spPr>
              <a:xfrm rot="1800000">
                <a:off x="5341678" y="4100859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3BD5BAF-F2E0-4FF4-AAE2-1D56ABA5150F}"/>
                </a:ext>
              </a:extLst>
            </p:cNvPr>
            <p:cNvGrpSpPr/>
            <p:nvPr/>
          </p:nvGrpSpPr>
          <p:grpSpPr>
            <a:xfrm>
              <a:off x="8971585" y="3652490"/>
              <a:ext cx="497766" cy="413367"/>
              <a:chOff x="9066391" y="3864947"/>
              <a:chExt cx="497766" cy="413367"/>
            </a:xfrm>
          </p:grpSpPr>
          <p:sp>
            <p:nvSpPr>
              <p:cNvPr id="71" name="모서리가 둥근 직사각형 61">
                <a:extLst>
                  <a:ext uri="{FF2B5EF4-FFF2-40B4-BE49-F238E27FC236}">
                    <a16:creationId xmlns:a16="http://schemas.microsoft.com/office/drawing/2014/main" id="{C7DE1310-AACB-417B-BC8B-BB4209FE2AB3}"/>
                  </a:ext>
                </a:extLst>
              </p:cNvPr>
              <p:cNvSpPr/>
              <p:nvPr/>
            </p:nvSpPr>
            <p:spPr>
              <a:xfrm rot="1800000">
                <a:off x="9066391" y="3864947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72" name="모서리가 둥근 직사각형 62">
                <a:extLst>
                  <a:ext uri="{FF2B5EF4-FFF2-40B4-BE49-F238E27FC236}">
                    <a16:creationId xmlns:a16="http://schemas.microsoft.com/office/drawing/2014/main" id="{6592869C-21F2-4119-8339-4378D6DEAA5B}"/>
                  </a:ext>
                </a:extLst>
              </p:cNvPr>
              <p:cNvSpPr/>
              <p:nvPr/>
            </p:nvSpPr>
            <p:spPr>
              <a:xfrm rot="1800000">
                <a:off x="9091037" y="3977854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73" name="모서리가 둥근 직사각형 63">
                <a:extLst>
                  <a:ext uri="{FF2B5EF4-FFF2-40B4-BE49-F238E27FC236}">
                    <a16:creationId xmlns:a16="http://schemas.microsoft.com/office/drawing/2014/main" id="{EF86ADEB-67E2-47E1-9829-C34B7D275A46}"/>
                  </a:ext>
                </a:extLst>
              </p:cNvPr>
              <p:cNvSpPr/>
              <p:nvPr/>
            </p:nvSpPr>
            <p:spPr>
              <a:xfrm rot="1800000">
                <a:off x="9232313" y="3917579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74" name="모서리가 둥근 직사각형 58">
                <a:extLst>
                  <a:ext uri="{FF2B5EF4-FFF2-40B4-BE49-F238E27FC236}">
                    <a16:creationId xmlns:a16="http://schemas.microsoft.com/office/drawing/2014/main" id="{337B482F-B11A-415E-9AEC-C8AC8FAB5496}"/>
                  </a:ext>
                </a:extLst>
              </p:cNvPr>
              <p:cNvSpPr/>
              <p:nvPr/>
            </p:nvSpPr>
            <p:spPr>
              <a:xfrm rot="1800000">
                <a:off x="9315274" y="3980854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75" name="모서리가 둥근 직사각형 59">
                <a:extLst>
                  <a:ext uri="{FF2B5EF4-FFF2-40B4-BE49-F238E27FC236}">
                    <a16:creationId xmlns:a16="http://schemas.microsoft.com/office/drawing/2014/main" id="{2769AAD5-B4D1-4092-913B-E95D46DF6A57}"/>
                  </a:ext>
                </a:extLst>
              </p:cNvPr>
              <p:cNvSpPr/>
              <p:nvPr/>
            </p:nvSpPr>
            <p:spPr>
              <a:xfrm rot="1800000">
                <a:off x="9456550" y="3920579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  <p:sp>
            <p:nvSpPr>
              <p:cNvPr id="77" name="모서리가 둥근 직사각형 58">
                <a:extLst>
                  <a:ext uri="{FF2B5EF4-FFF2-40B4-BE49-F238E27FC236}">
                    <a16:creationId xmlns:a16="http://schemas.microsoft.com/office/drawing/2014/main" id="{8AC9CC07-EF42-44C9-96E6-B0115BE59D8F}"/>
                  </a:ext>
                </a:extLst>
              </p:cNvPr>
              <p:cNvSpPr/>
              <p:nvPr/>
            </p:nvSpPr>
            <p:spPr>
              <a:xfrm rot="1800000">
                <a:off x="9514864" y="4031848"/>
                <a:ext cx="49293" cy="246466"/>
              </a:xfrm>
              <a:prstGeom prst="roundRect">
                <a:avLst>
                  <a:gd name="adj" fmla="val 50000"/>
                </a:avLst>
              </a:prstGeom>
              <a:solidFill>
                <a:srgbClr val="7AB9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92874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Subject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932ADF-08AE-44AA-9196-2A11F98BEEDA}"/>
              </a:ext>
            </a:extLst>
          </p:cNvPr>
          <p:cNvGrpSpPr/>
          <p:nvPr/>
        </p:nvGrpSpPr>
        <p:grpSpPr>
          <a:xfrm>
            <a:off x="2827553" y="2023394"/>
            <a:ext cx="6742474" cy="2867684"/>
            <a:chOff x="2978103" y="1918987"/>
            <a:chExt cx="6742474" cy="2867684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D663580C-F6A5-4E63-93E4-42C99D9F1620}"/>
                </a:ext>
              </a:extLst>
            </p:cNvPr>
            <p:cNvGrpSpPr/>
            <p:nvPr/>
          </p:nvGrpSpPr>
          <p:grpSpPr>
            <a:xfrm>
              <a:off x="3006487" y="1918987"/>
              <a:ext cx="6714090" cy="2867684"/>
              <a:chOff x="1080305" y="1499536"/>
              <a:chExt cx="6714090" cy="2867684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253FC4AD-28DD-42C2-852B-5641F9216EEA}"/>
                  </a:ext>
                </a:extLst>
              </p:cNvPr>
              <p:cNvGrpSpPr/>
              <p:nvPr/>
            </p:nvGrpSpPr>
            <p:grpSpPr>
              <a:xfrm>
                <a:off x="1080305" y="1499536"/>
                <a:ext cx="6575717" cy="769546"/>
                <a:chOff x="1321374" y="1364746"/>
                <a:chExt cx="6575717" cy="769546"/>
              </a:xfrm>
            </p:grpSpPr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C6DA41E-3BAE-49DB-AD1C-C87129AE2094}"/>
                    </a:ext>
                  </a:extLst>
                </p:cNvPr>
                <p:cNvSpPr txBox="1"/>
                <p:nvPr/>
              </p:nvSpPr>
              <p:spPr>
                <a:xfrm>
                  <a:off x="1598464" y="1364746"/>
                  <a:ext cx="4673735" cy="7131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250000"/>
                    </a:lnSpc>
                  </a:pPr>
                  <a:r>
                    <a:rPr lang="en-US" altLang="ko-KR" sz="2000" dirty="0">
                      <a:latin typeface="+mj-ea"/>
                      <a:ea typeface="+mj-ea"/>
                    </a:rPr>
                    <a:t>Aggregation on multiple </a:t>
                  </a:r>
                  <a:r>
                    <a:rPr lang="en-US" altLang="ko-KR" sz="2000" dirty="0" err="1">
                      <a:latin typeface="+mj-ea"/>
                      <a:ea typeface="+mj-ea"/>
                    </a:rPr>
                    <a:t>datastream</a:t>
                  </a:r>
                  <a:endParaRPr lang="ko-KR" altLang="en-US" sz="2000" dirty="0">
                    <a:latin typeface="+mj-ea"/>
                    <a:ea typeface="+mj-ea"/>
                  </a:endParaRPr>
                </a:p>
              </p:txBody>
            </p:sp>
            <p:cxnSp>
              <p:nvCxnSpPr>
                <p:cNvPr id="19" name="직선 연결선 18">
                  <a:extLst>
                    <a:ext uri="{FF2B5EF4-FFF2-40B4-BE49-F238E27FC236}">
                      <a16:creationId xmlns:a16="http://schemas.microsoft.com/office/drawing/2014/main" id="{BE8567F5-C83B-480A-B1BE-6BA19C2914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21374" y="2134292"/>
                  <a:ext cx="6575717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E2F73AF-DD2A-44CD-A46D-94A2469FA24C}"/>
                  </a:ext>
                </a:extLst>
              </p:cNvPr>
              <p:cNvSpPr txBox="1"/>
              <p:nvPr/>
            </p:nvSpPr>
            <p:spPr>
              <a:xfrm>
                <a:off x="1357395" y="2269082"/>
                <a:ext cx="6437000" cy="20981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50000"/>
                  </a:lnSpc>
                </a:pP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Use currency history data for AU</a:t>
                </a:r>
                <a:r>
                  <a:rPr lang="en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$ </a:t>
                </a: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and US</a:t>
                </a:r>
                <a:r>
                  <a:rPr lang="en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$, </a:t>
                </a: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EU, GBP</a:t>
                </a:r>
              </a:p>
              <a:p>
                <a:pPr>
                  <a:lnSpc>
                    <a:spcPct val="250000"/>
                  </a:lnSpc>
                </a:pP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Create a producer for each stream</a:t>
                </a:r>
              </a:p>
              <a:p>
                <a:pPr>
                  <a:lnSpc>
                    <a:spcPct val="250000"/>
                  </a:lnSpc>
                </a:pPr>
                <a:r>
                  <a:rPr lang="en-US" altLang="ko-KR" sz="2000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Show the aggerate values for the dataset in one graph</a:t>
                </a:r>
                <a:endParaRPr lang="ko-KR" altLang="en-US" sz="2000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endParaRP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FBC9E7E-0155-471C-8F5E-01A37CA4C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5348" y="3047788"/>
              <a:ext cx="205883" cy="205883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C84097A7-7E86-4C0C-977F-BF5DB7166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5348" y="3742732"/>
              <a:ext cx="205883" cy="205883"/>
            </a:xfrm>
            <a:prstGeom prst="rect">
              <a:avLst/>
            </a:prstGeom>
          </p:spPr>
        </p:pic>
        <p:pic>
          <p:nvPicPr>
            <p:cNvPr id="23" name="그림 22" descr="테이블이(가) 표시된 사진&#10;&#10;자동 생성된 설명">
              <a:extLst>
                <a:ext uri="{FF2B5EF4-FFF2-40B4-BE49-F238E27FC236}">
                  <a16:creationId xmlns:a16="http://schemas.microsoft.com/office/drawing/2014/main" id="{8AB06711-BED8-4595-90C3-883E8DAA6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8103" y="4380031"/>
              <a:ext cx="280373" cy="2803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2660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Data curation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A5008F3-34C6-4715-93F9-D993E3291FF1}"/>
              </a:ext>
            </a:extLst>
          </p:cNvPr>
          <p:cNvGrpSpPr/>
          <p:nvPr/>
        </p:nvGrpSpPr>
        <p:grpSpPr>
          <a:xfrm>
            <a:off x="2879718" y="2592983"/>
            <a:ext cx="6432557" cy="2482524"/>
            <a:chOff x="1331472" y="2437118"/>
            <a:chExt cx="6432557" cy="2482524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AF3A43E-234F-44DE-B46C-9AB26AAB9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2800" y="2846522"/>
              <a:ext cx="1436085" cy="1436085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EF9620B-A5D3-4C1C-9EF6-D9C30E446BCD}"/>
                </a:ext>
              </a:extLst>
            </p:cNvPr>
            <p:cNvSpPr txBox="1"/>
            <p:nvPr/>
          </p:nvSpPr>
          <p:spPr>
            <a:xfrm>
              <a:off x="1331472" y="3312863"/>
              <a:ext cx="8104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AU</a:t>
              </a:r>
              <a:r>
                <a:rPr lang="en" altLang="ko-KR" sz="2800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$</a:t>
              </a:r>
              <a:endParaRPr lang="ko-KR" altLang="en-US" sz="28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7ADAA73-8EBD-493C-B1E9-D3BA75FAF8EE}"/>
                </a:ext>
              </a:extLst>
            </p:cNvPr>
            <p:cNvSpPr txBox="1"/>
            <p:nvPr/>
          </p:nvSpPr>
          <p:spPr>
            <a:xfrm>
              <a:off x="6953538" y="2437118"/>
              <a:ext cx="8104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US</a:t>
              </a:r>
              <a:r>
                <a:rPr lang="en" altLang="ko-KR" sz="2800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$</a:t>
              </a:r>
              <a:endParaRPr lang="ko-KR" altLang="en-US" sz="28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4E5D731-1F12-4E66-AA8C-C36B2B85FF51}"/>
                </a:ext>
              </a:extLst>
            </p:cNvPr>
            <p:cNvSpPr txBox="1"/>
            <p:nvPr/>
          </p:nvSpPr>
          <p:spPr>
            <a:xfrm>
              <a:off x="7029445" y="3416770"/>
              <a:ext cx="65867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EU</a:t>
              </a:r>
              <a:endParaRPr lang="ko-KR" altLang="en-US" sz="28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1259096-221F-4466-B444-C6B8079566B3}"/>
                </a:ext>
              </a:extLst>
            </p:cNvPr>
            <p:cNvSpPr txBox="1"/>
            <p:nvPr/>
          </p:nvSpPr>
          <p:spPr>
            <a:xfrm>
              <a:off x="6953538" y="4396422"/>
              <a:ext cx="8104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latin typeface="12롯데마트드림Medium" panose="02020603020101020101" pitchFamily="18" charset="-127"/>
                  <a:ea typeface="12롯데마트드림Medium" panose="02020603020101020101" pitchFamily="18" charset="-127"/>
                </a:rPr>
                <a:t>GBP</a:t>
              </a:r>
              <a:endParaRPr lang="ko-KR" altLang="en-US" sz="28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endParaRPr>
            </a:p>
          </p:txBody>
        </p:sp>
        <p:sp>
          <p:nvSpPr>
            <p:cNvPr id="19" name="화살표: 오른쪽 18">
              <a:extLst>
                <a:ext uri="{FF2B5EF4-FFF2-40B4-BE49-F238E27FC236}">
                  <a16:creationId xmlns:a16="http://schemas.microsoft.com/office/drawing/2014/main" id="{DF4C1A7F-A355-40FD-96AB-4FE277930667}"/>
                </a:ext>
              </a:extLst>
            </p:cNvPr>
            <p:cNvSpPr/>
            <p:nvPr/>
          </p:nvSpPr>
          <p:spPr>
            <a:xfrm>
              <a:off x="2616958" y="3416770"/>
              <a:ext cx="685800" cy="419313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화살표: 오른쪽 24">
              <a:extLst>
                <a:ext uri="{FF2B5EF4-FFF2-40B4-BE49-F238E27FC236}">
                  <a16:creationId xmlns:a16="http://schemas.microsoft.com/office/drawing/2014/main" id="{A461D035-874E-4058-BF46-899DB6B2255F}"/>
                </a:ext>
              </a:extLst>
            </p:cNvPr>
            <p:cNvSpPr/>
            <p:nvPr/>
          </p:nvSpPr>
          <p:spPr>
            <a:xfrm>
              <a:off x="5778742" y="3354909"/>
              <a:ext cx="685800" cy="419313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C4DD3498-4EEE-46EF-8579-58F7C537005C}"/>
                </a:ext>
              </a:extLst>
            </p:cNvPr>
            <p:cNvSpPr/>
            <p:nvPr/>
          </p:nvSpPr>
          <p:spPr>
            <a:xfrm rot="19718911">
              <a:off x="5747850" y="2584913"/>
              <a:ext cx="685800" cy="419313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7235772-1C28-4505-889A-7262269D129D}"/>
                </a:ext>
              </a:extLst>
            </p:cNvPr>
            <p:cNvSpPr/>
            <p:nvPr/>
          </p:nvSpPr>
          <p:spPr>
            <a:xfrm rot="1754611">
              <a:off x="5837462" y="4284358"/>
              <a:ext cx="685800" cy="419313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5003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Data curation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8A6D4B-D7B9-4BDE-9BE4-9269D281BF3C}"/>
              </a:ext>
            </a:extLst>
          </p:cNvPr>
          <p:cNvSpPr txBox="1"/>
          <p:nvPr/>
        </p:nvSpPr>
        <p:spPr>
          <a:xfrm>
            <a:off x="2126669" y="6022691"/>
            <a:ext cx="79386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hlinkClick r:id="rId3"/>
              </a:rPr>
              <a:t>https://www.investing.com/currencies/aud-usd-historical-data</a:t>
            </a:r>
            <a:endParaRPr lang="ko-KR" altLang="en-US" sz="20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199B6D-77B4-4BE5-BD86-EA19F14103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359" y="290400"/>
            <a:ext cx="1597783" cy="159778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54D311D-0C33-4139-9423-E4F102FB95B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" r="-1"/>
          <a:stretch/>
        </p:blipFill>
        <p:spPr>
          <a:xfrm>
            <a:off x="696616" y="1496443"/>
            <a:ext cx="5280604" cy="43917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0E92E64-A479-457F-A2B2-BCFB926D07A7}"/>
              </a:ext>
            </a:extLst>
          </p:cNvPr>
          <p:cNvSpPr/>
          <p:nvPr/>
        </p:nvSpPr>
        <p:spPr>
          <a:xfrm>
            <a:off x="696616" y="1496443"/>
            <a:ext cx="924366" cy="2907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A3ED845-A5F0-41BD-97C9-D24E61566E58}"/>
              </a:ext>
            </a:extLst>
          </p:cNvPr>
          <p:cNvSpPr/>
          <p:nvPr/>
        </p:nvSpPr>
        <p:spPr>
          <a:xfrm>
            <a:off x="1004880" y="2288128"/>
            <a:ext cx="699229" cy="2907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C18F8E9-7C52-440C-BFC8-124A090E7840}"/>
              </a:ext>
            </a:extLst>
          </p:cNvPr>
          <p:cNvSpPr/>
          <p:nvPr/>
        </p:nvSpPr>
        <p:spPr>
          <a:xfrm>
            <a:off x="809184" y="4779972"/>
            <a:ext cx="4978552" cy="11082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9E721B9-6098-4472-AC74-94E8DFC8D4A6}"/>
              </a:ext>
            </a:extLst>
          </p:cNvPr>
          <p:cNvSpPr/>
          <p:nvPr/>
        </p:nvSpPr>
        <p:spPr>
          <a:xfrm>
            <a:off x="3439390" y="4457700"/>
            <a:ext cx="976745" cy="1877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278BAEC-5789-4215-90AE-4A5C4DC5C6C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50"/>
          <a:stretch/>
        </p:blipFill>
        <p:spPr>
          <a:xfrm>
            <a:off x="7107057" y="4550173"/>
            <a:ext cx="3055029" cy="1291537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32B81E9B-D0A2-4214-B82B-ADA29562EC81}"/>
              </a:ext>
            </a:extLst>
          </p:cNvPr>
          <p:cNvSpPr/>
          <p:nvPr/>
        </p:nvSpPr>
        <p:spPr>
          <a:xfrm rot="2079441">
            <a:off x="6066062" y="1605121"/>
            <a:ext cx="582458" cy="34443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51D59C1-FD1A-4208-A582-44FA446C54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0388" y="3271351"/>
            <a:ext cx="3528366" cy="1120237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0AD0D40-1679-4459-B38B-F94B6CFE24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184" y="2030284"/>
            <a:ext cx="4122777" cy="1112616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14" name="화살표: 왼쪽으로 구부러짐 13">
            <a:extLst>
              <a:ext uri="{FF2B5EF4-FFF2-40B4-BE49-F238E27FC236}">
                <a16:creationId xmlns:a16="http://schemas.microsoft.com/office/drawing/2014/main" id="{7BD9BB19-8604-4E13-89D3-0E5387C79903}"/>
              </a:ext>
            </a:extLst>
          </p:cNvPr>
          <p:cNvSpPr/>
          <p:nvPr/>
        </p:nvSpPr>
        <p:spPr>
          <a:xfrm>
            <a:off x="10799193" y="2676020"/>
            <a:ext cx="696191" cy="108548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화살표: 왼쪽으로 구부러짐 30">
            <a:extLst>
              <a:ext uri="{FF2B5EF4-FFF2-40B4-BE49-F238E27FC236}">
                <a16:creationId xmlns:a16="http://schemas.microsoft.com/office/drawing/2014/main" id="{C7C6670C-780A-48F3-8F02-58DC2964260E}"/>
              </a:ext>
            </a:extLst>
          </p:cNvPr>
          <p:cNvSpPr/>
          <p:nvPr/>
        </p:nvSpPr>
        <p:spPr>
          <a:xfrm>
            <a:off x="10451097" y="4181980"/>
            <a:ext cx="696191" cy="119598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5C9D14-EDDD-405F-85DE-8B74ECE11B7C}"/>
              </a:ext>
            </a:extLst>
          </p:cNvPr>
          <p:cNvSpPr txBox="1"/>
          <p:nvPr/>
        </p:nvSpPr>
        <p:spPr>
          <a:xfrm>
            <a:off x="10811944" y="2030284"/>
            <a:ext cx="112718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Drop without</a:t>
            </a:r>
          </a:p>
          <a:p>
            <a:pPr algn="ctr"/>
            <a:r>
              <a:rPr lang="en-US" altLang="ko-KR" sz="15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‘Price’</a:t>
            </a:r>
            <a:endParaRPr lang="ko-KR" altLang="en-US" sz="15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F8DA41-9179-48EF-A0EE-F90955A732A6}"/>
              </a:ext>
            </a:extLst>
          </p:cNvPr>
          <p:cNvSpPr txBox="1"/>
          <p:nvPr/>
        </p:nvSpPr>
        <p:spPr>
          <a:xfrm>
            <a:off x="6543466" y="1462739"/>
            <a:ext cx="11271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Download</a:t>
            </a:r>
          </a:p>
          <a:p>
            <a:pPr algn="ctr"/>
            <a:r>
              <a:rPr lang="en-US" altLang="ko-KR" sz="15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data</a:t>
            </a:r>
            <a:endParaRPr lang="ko-KR" altLang="en-US" sz="15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EC3D9BF-28E1-44CF-B7EE-1C403DB355AB}"/>
              </a:ext>
            </a:extLst>
          </p:cNvPr>
          <p:cNvSpPr txBox="1"/>
          <p:nvPr/>
        </p:nvSpPr>
        <p:spPr>
          <a:xfrm>
            <a:off x="10931793" y="4065285"/>
            <a:ext cx="11271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Merge</a:t>
            </a:r>
          </a:p>
          <a:p>
            <a:pPr algn="ctr"/>
            <a:r>
              <a:rPr lang="en-US" altLang="ko-KR" sz="15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Currency</a:t>
            </a:r>
          </a:p>
          <a:p>
            <a:pPr algn="ctr"/>
            <a:r>
              <a:rPr lang="en-US" altLang="ko-KR" sz="15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&amp;</a:t>
            </a:r>
          </a:p>
          <a:p>
            <a:pPr algn="ctr"/>
            <a:r>
              <a:rPr lang="en-US" altLang="ko-KR" sz="15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Index</a:t>
            </a:r>
            <a:endParaRPr lang="ko-KR" altLang="en-US" sz="15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E8F1710A-DF5F-4997-8059-EF99ECDF77EF}"/>
              </a:ext>
            </a:extLst>
          </p:cNvPr>
          <p:cNvSpPr/>
          <p:nvPr/>
        </p:nvSpPr>
        <p:spPr>
          <a:xfrm rot="12799090">
            <a:off x="10228405" y="5759981"/>
            <a:ext cx="344087" cy="34443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0B4B5A3-5F5B-4998-8E69-9557F4EC4263}"/>
              </a:ext>
            </a:extLst>
          </p:cNvPr>
          <p:cNvSpPr txBox="1"/>
          <p:nvPr/>
        </p:nvSpPr>
        <p:spPr>
          <a:xfrm>
            <a:off x="10583697" y="5958445"/>
            <a:ext cx="112718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Result.csv</a:t>
            </a:r>
            <a:endParaRPr lang="ko-KR" altLang="en-US" sz="15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253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Data curation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451AF7F-83EE-4E61-BAFE-2173CB69AF50}"/>
              </a:ext>
            </a:extLst>
          </p:cNvPr>
          <p:cNvGrpSpPr/>
          <p:nvPr/>
        </p:nvGrpSpPr>
        <p:grpSpPr>
          <a:xfrm>
            <a:off x="1126325" y="1624395"/>
            <a:ext cx="9939343" cy="4618722"/>
            <a:chOff x="1290635" y="1520335"/>
            <a:chExt cx="9939343" cy="4618722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CE4F6B1B-8755-4133-8D73-C86FDF182A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0635" y="2557657"/>
              <a:ext cx="5219700" cy="3581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6C36C9C-FD49-4EDA-9F9D-8F21E423EAA8}"/>
                </a:ext>
              </a:extLst>
            </p:cNvPr>
            <p:cNvSpPr/>
            <p:nvPr/>
          </p:nvSpPr>
          <p:spPr>
            <a:xfrm>
              <a:off x="7873204" y="2886418"/>
              <a:ext cx="3356774" cy="22467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ko-KR" altLang="ko-KR" sz="2000" b="1" dirty="0" err="1">
                  <a:solidFill>
                    <a:srgbClr val="000000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cs typeface="Arial" panose="020B0604020202020204" pitchFamily="34" charset="0"/>
                </a:rPr>
                <a:t>Rows</a:t>
              </a:r>
              <a:r>
                <a:rPr lang="ko-KR" altLang="ko-KR" sz="2000" b="1" dirty="0">
                  <a:solidFill>
                    <a:srgbClr val="000000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cs typeface="Arial" panose="020B0604020202020204" pitchFamily="34" charset="0"/>
                </a:rPr>
                <a:t>: 6481 </a:t>
              </a:r>
              <a:endParaRPr lang="en-US" altLang="ko-KR" sz="7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en-US" altLang="ko-KR" sz="20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ko-KR" altLang="ko-KR" sz="2000" b="1" dirty="0" err="1">
                  <a:solidFill>
                    <a:srgbClr val="000000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cs typeface="Arial" panose="020B0604020202020204" pitchFamily="34" charset="0"/>
                </a:rPr>
                <a:t>Columns</a:t>
              </a:r>
              <a:r>
                <a:rPr lang="ko-KR" altLang="ko-KR" sz="2000" b="1" dirty="0">
                  <a:solidFill>
                    <a:srgbClr val="000000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cs typeface="Arial" panose="020B0604020202020204" pitchFamily="34" charset="0"/>
                </a:rPr>
                <a:t>: 5</a:t>
              </a:r>
              <a:endParaRPr lang="en-US" altLang="ko-KR" sz="7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en-US" altLang="ko-KR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en-US" altLang="ko-KR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1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6A93E5E-6F5E-48F0-A9F0-8868645AB1B9}"/>
                </a:ext>
              </a:extLst>
            </p:cNvPr>
            <p:cNvSpPr/>
            <p:nvPr/>
          </p:nvSpPr>
          <p:spPr>
            <a:xfrm>
              <a:off x="2490786" y="1520335"/>
              <a:ext cx="7210422" cy="8002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00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</a:rPr>
                <a:t>Currency History reference: </a:t>
              </a:r>
              <a:r>
                <a:rPr lang="en-US" altLang="ko-KR" sz="2800" b="1" dirty="0" err="1">
                  <a:solidFill>
                    <a:srgbClr val="000000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</a:rPr>
                <a:t>Investing.com</a:t>
              </a:r>
              <a:endParaRPr lang="en-US" altLang="ko-KR" b="1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  <a:p>
              <a:pPr algn="ctr"/>
              <a:r>
                <a:rPr lang="en-US" altLang="ko-KR" u="sng" dirty="0">
                  <a:solidFill>
                    <a:srgbClr val="0563C1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hlinkClick r:id="rId4"/>
                </a:rPr>
                <a:t>https://</a:t>
              </a:r>
              <a:r>
                <a:rPr lang="en-US" altLang="ko-KR" u="sng" dirty="0" err="1">
                  <a:solidFill>
                    <a:srgbClr val="0563C1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hlinkClick r:id="rId4"/>
                </a:rPr>
                <a:t>www.investing.com</a:t>
              </a:r>
              <a:r>
                <a:rPr lang="en-US" altLang="ko-KR" u="sng" dirty="0">
                  <a:solidFill>
                    <a:srgbClr val="0563C1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hlinkClick r:id="rId4"/>
                </a:rPr>
                <a:t>/currencies/</a:t>
              </a:r>
              <a:r>
                <a:rPr lang="en-US" altLang="ko-KR" u="sng" dirty="0" err="1">
                  <a:solidFill>
                    <a:srgbClr val="0563C1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hlinkClick r:id="rId4"/>
                </a:rPr>
                <a:t>eur</a:t>
              </a:r>
              <a:r>
                <a:rPr lang="en-US" altLang="ko-KR" u="sng" dirty="0">
                  <a:solidFill>
                    <a:srgbClr val="0563C1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hlinkClick r:id="rId4"/>
                </a:rPr>
                <a:t>-</a:t>
              </a:r>
              <a:r>
                <a:rPr lang="en-US" altLang="ko-KR" u="sng" dirty="0" err="1">
                  <a:solidFill>
                    <a:srgbClr val="0563C1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hlinkClick r:id="rId4"/>
                </a:rPr>
                <a:t>usd</a:t>
              </a:r>
              <a:r>
                <a:rPr lang="en-US" altLang="ko-KR" u="sng" dirty="0">
                  <a:solidFill>
                    <a:srgbClr val="0563C1"/>
                  </a:solidFill>
                  <a:latin typeface="12롯데마트드림Light" panose="02020603020101020101" pitchFamily="18" charset="-127"/>
                  <a:ea typeface="12롯데마트드림Light" panose="02020603020101020101" pitchFamily="18" charset="-127"/>
                  <a:hlinkClick r:id="rId4"/>
                </a:rPr>
                <a:t>-historical-data</a:t>
              </a:r>
              <a:endPara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374A347-082B-44D4-B927-CE44EA565EED}"/>
              </a:ext>
            </a:extLst>
          </p:cNvPr>
          <p:cNvSpPr txBox="1"/>
          <p:nvPr/>
        </p:nvSpPr>
        <p:spPr>
          <a:xfrm>
            <a:off x="8007277" y="3354394"/>
            <a:ext cx="27369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1995-</a:t>
            </a: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Jan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-02 ~ 2018-</a:t>
            </a: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Jun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-24</a:t>
            </a:r>
            <a:endParaRPr lang="en-US" altLang="ko-KR" sz="700" b="1" dirty="0">
              <a:solidFill>
                <a:srgbClr val="000000"/>
              </a:solidFill>
              <a:latin typeface="12롯데마트드림Light" panose="02020603020101020101" pitchFamily="18" charset="-127"/>
              <a:ea typeface="12롯데마트드림Light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647858F-6929-4F5D-BE8A-C9EDDEDE985C}"/>
              </a:ext>
            </a:extLst>
          </p:cNvPr>
          <p:cNvSpPr/>
          <p:nvPr/>
        </p:nvSpPr>
        <p:spPr>
          <a:xfrm>
            <a:off x="8007277" y="4258812"/>
            <a:ext cx="18253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Date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date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)</a:t>
            </a:r>
            <a:endParaRPr lang="ko-KR" altLang="ko-KR" sz="16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AUD_USD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float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)</a:t>
            </a:r>
            <a:endParaRPr lang="ko-KR" altLang="ko-KR" sz="16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AUD_EUR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float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)</a:t>
            </a:r>
            <a:endParaRPr lang="ko-KR" altLang="ko-KR" sz="16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AUD_GBP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float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)</a:t>
            </a:r>
            <a:endParaRPr lang="ko-KR" altLang="ko-KR" sz="16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idx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(</a:t>
            </a:r>
            <a:r>
              <a:rPr lang="ko-KR" altLang="ko-KR" sz="1600" b="1" dirty="0" err="1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int</a:t>
            </a:r>
            <a:r>
              <a:rPr lang="ko-KR" altLang="ko-KR" sz="1600" b="1" dirty="0">
                <a:solidFill>
                  <a:srgbClr val="000000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  <a:cs typeface="Arial" panose="020B0604020202020204" pitchFamily="34" charset="0"/>
              </a:rPr>
              <a:t>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13018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841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Algorithm</a:t>
            </a:r>
            <a:endParaRPr lang="ko-KR" altLang="en-US" sz="6600" kern="0" dirty="0">
              <a:solidFill>
                <a:srgbClr val="51556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69390D4-6AF8-4720-B64F-DD2F59136004}"/>
              </a:ext>
            </a:extLst>
          </p:cNvPr>
          <p:cNvSpPr/>
          <p:nvPr/>
        </p:nvSpPr>
        <p:spPr>
          <a:xfrm>
            <a:off x="350115" y="2183614"/>
            <a:ext cx="1178806" cy="594910"/>
          </a:xfrm>
          <a:prstGeom prst="roundRec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Program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Start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C9E178B9-32B0-473A-A1CB-3B17F61C7D97}"/>
              </a:ext>
            </a:extLst>
          </p:cNvPr>
          <p:cNvSpPr/>
          <p:nvPr/>
        </p:nvSpPr>
        <p:spPr>
          <a:xfrm>
            <a:off x="8368601" y="1990979"/>
            <a:ext cx="2137818" cy="946623"/>
          </a:xfrm>
          <a:prstGeom prst="diamond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If e&lt;range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B272A2EB-5981-474A-870E-C6260FFE85A0}"/>
              </a:ext>
            </a:extLst>
          </p:cNvPr>
          <p:cNvSpPr/>
          <p:nvPr/>
        </p:nvSpPr>
        <p:spPr>
          <a:xfrm>
            <a:off x="1782894" y="1763191"/>
            <a:ext cx="9476344" cy="2181340"/>
          </a:xfrm>
          <a:prstGeom prst="roundRect">
            <a:avLst/>
          </a:prstGeom>
          <a:noFill/>
          <a:ln>
            <a:solidFill>
              <a:srgbClr val="9DC3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084673B6-6F0C-4E1D-A749-76D38B31F65D}"/>
              </a:ext>
            </a:extLst>
          </p:cNvPr>
          <p:cNvSpPr/>
          <p:nvPr/>
        </p:nvSpPr>
        <p:spPr>
          <a:xfrm>
            <a:off x="1981197" y="1584466"/>
            <a:ext cx="1367285" cy="357450"/>
          </a:xfrm>
          <a:prstGeom prst="roundRec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Producer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36773281-DE56-4BD0-A4E9-B2A911D292C1}"/>
              </a:ext>
            </a:extLst>
          </p:cNvPr>
          <p:cNvSpPr/>
          <p:nvPr/>
        </p:nvSpPr>
        <p:spPr>
          <a:xfrm>
            <a:off x="1782893" y="4207917"/>
            <a:ext cx="9476345" cy="2181340"/>
          </a:xfrm>
          <a:prstGeom prst="roundRect">
            <a:avLst/>
          </a:prstGeom>
          <a:noFill/>
          <a:ln>
            <a:solidFill>
              <a:srgbClr val="9DC3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08A3D405-8149-4E17-AA63-1C215379AE91}"/>
              </a:ext>
            </a:extLst>
          </p:cNvPr>
          <p:cNvSpPr/>
          <p:nvPr/>
        </p:nvSpPr>
        <p:spPr>
          <a:xfrm>
            <a:off x="1981197" y="4029192"/>
            <a:ext cx="1367285" cy="357450"/>
          </a:xfrm>
          <a:prstGeom prst="roundRec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Consumer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순서도: 문서 16">
            <a:extLst>
              <a:ext uri="{FF2B5EF4-FFF2-40B4-BE49-F238E27FC236}">
                <a16:creationId xmlns:a16="http://schemas.microsoft.com/office/drawing/2014/main" id="{E7A63030-BCC7-4906-9565-5000F4C6CDF5}"/>
              </a:ext>
            </a:extLst>
          </p:cNvPr>
          <p:cNvSpPr/>
          <p:nvPr/>
        </p:nvSpPr>
        <p:spPr>
          <a:xfrm>
            <a:off x="6759769" y="5001132"/>
            <a:ext cx="1095517" cy="749674"/>
          </a:xfrm>
          <a:prstGeom prst="flowChartDocumen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Draw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plot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9F8C365D-A1AE-4BD3-9052-32530471BA0E}"/>
              </a:ext>
            </a:extLst>
          </p:cNvPr>
          <p:cNvSpPr/>
          <p:nvPr/>
        </p:nvSpPr>
        <p:spPr>
          <a:xfrm>
            <a:off x="8848107" y="5001132"/>
            <a:ext cx="1178806" cy="594910"/>
          </a:xfrm>
          <a:prstGeom prst="roundRec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Receive 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Data1,2,3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10D0722E-CC12-442D-B0CD-10576A56674E}"/>
              </a:ext>
            </a:extLst>
          </p:cNvPr>
          <p:cNvSpPr/>
          <p:nvPr/>
        </p:nvSpPr>
        <p:spPr>
          <a:xfrm>
            <a:off x="3863247" y="1584466"/>
            <a:ext cx="7493304" cy="5003146"/>
          </a:xfrm>
          <a:prstGeom prst="round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D7E3359F-3001-4EFD-AE69-14C5A92A56C4}"/>
              </a:ext>
            </a:extLst>
          </p:cNvPr>
          <p:cNvSpPr/>
          <p:nvPr/>
        </p:nvSpPr>
        <p:spPr>
          <a:xfrm>
            <a:off x="4594518" y="1431633"/>
            <a:ext cx="2916626" cy="31055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Kafka Realtime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Streaming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2A4B19B-3649-461D-B9AE-196A877FD48A}"/>
              </a:ext>
            </a:extLst>
          </p:cNvPr>
          <p:cNvCxnSpPr>
            <a:cxnSpLocks/>
          </p:cNvCxnSpPr>
          <p:nvPr/>
        </p:nvCxnSpPr>
        <p:spPr>
          <a:xfrm>
            <a:off x="1685581" y="2481069"/>
            <a:ext cx="246187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8057040E-EA97-4361-A66A-BC4BD4D4A7FF}"/>
              </a:ext>
            </a:extLst>
          </p:cNvPr>
          <p:cNvCxnSpPr>
            <a:cxnSpLocks/>
          </p:cNvCxnSpPr>
          <p:nvPr/>
        </p:nvCxnSpPr>
        <p:spPr>
          <a:xfrm>
            <a:off x="6663070" y="2481069"/>
            <a:ext cx="160025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83661F6C-8BFF-473F-BB28-0DE60D8A012C}"/>
              </a:ext>
            </a:extLst>
          </p:cNvPr>
          <p:cNvCxnSpPr>
            <a:cxnSpLocks/>
          </p:cNvCxnSpPr>
          <p:nvPr/>
        </p:nvCxnSpPr>
        <p:spPr>
          <a:xfrm>
            <a:off x="9437510" y="3166082"/>
            <a:ext cx="0" cy="14936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CFCFB40A-C5EA-4040-BCE4-14041ED1E388}"/>
              </a:ext>
            </a:extLst>
          </p:cNvPr>
          <p:cNvSpPr/>
          <p:nvPr/>
        </p:nvSpPr>
        <p:spPr>
          <a:xfrm>
            <a:off x="4304117" y="2176640"/>
            <a:ext cx="2027399" cy="841191"/>
          </a:xfrm>
          <a:prstGeom prst="rec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USD exchange rate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EUR exchange rate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GBP exchange rate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1FF04C-355A-47BC-806C-E835D78468DC}"/>
              </a:ext>
            </a:extLst>
          </p:cNvPr>
          <p:cNvSpPr txBox="1"/>
          <p:nvPr/>
        </p:nvSpPr>
        <p:spPr>
          <a:xfrm>
            <a:off x="1905875" y="2534591"/>
            <a:ext cx="1768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Load CSV data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CCA4D4-641A-42FB-8937-9F348472BE1F}"/>
              </a:ext>
            </a:extLst>
          </p:cNvPr>
          <p:cNvSpPr txBox="1"/>
          <p:nvPr/>
        </p:nvSpPr>
        <p:spPr>
          <a:xfrm>
            <a:off x="9437510" y="3063532"/>
            <a:ext cx="1768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Transit </a:t>
            </a:r>
          </a:p>
          <a:p>
            <a:r>
              <a:rPr lang="en-US" altLang="ko-KR" dirty="0"/>
              <a:t>USD, EUR, GBP data</a:t>
            </a:r>
            <a:endParaRPr lang="ko-KR" altLang="en-US" dirty="0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4D6A2B5-D0F8-459D-9F24-4DFB15B533C3}"/>
              </a:ext>
            </a:extLst>
          </p:cNvPr>
          <p:cNvCxnSpPr>
            <a:cxnSpLocks/>
          </p:cNvCxnSpPr>
          <p:nvPr/>
        </p:nvCxnSpPr>
        <p:spPr>
          <a:xfrm flipH="1">
            <a:off x="8011228" y="5282189"/>
            <a:ext cx="7587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BFC59A5-E753-44A4-BC15-51DF99AF2CE6}"/>
              </a:ext>
            </a:extLst>
          </p:cNvPr>
          <p:cNvCxnSpPr>
            <a:cxnSpLocks/>
          </p:cNvCxnSpPr>
          <p:nvPr/>
        </p:nvCxnSpPr>
        <p:spPr>
          <a:xfrm flipV="1">
            <a:off x="4705036" y="3166082"/>
            <a:ext cx="0" cy="14899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1323AC7A-A5D0-4934-B4EF-479A3625F45E}"/>
              </a:ext>
            </a:extLst>
          </p:cNvPr>
          <p:cNvCxnSpPr>
            <a:cxnSpLocks/>
            <a:endCxn id="39" idx="1"/>
          </p:cNvCxnSpPr>
          <p:nvPr/>
        </p:nvCxnSpPr>
        <p:spPr>
          <a:xfrm flipH="1">
            <a:off x="1782893" y="5298587"/>
            <a:ext cx="164065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다이아몬드 34">
            <a:extLst>
              <a:ext uri="{FF2B5EF4-FFF2-40B4-BE49-F238E27FC236}">
                <a16:creationId xmlns:a16="http://schemas.microsoft.com/office/drawing/2014/main" id="{492DFD86-9064-4D57-99FD-FD805B405EAD}"/>
              </a:ext>
            </a:extLst>
          </p:cNvPr>
          <p:cNvSpPr/>
          <p:nvPr/>
        </p:nvSpPr>
        <p:spPr>
          <a:xfrm>
            <a:off x="3541404" y="4789640"/>
            <a:ext cx="2284787" cy="946622"/>
          </a:xfrm>
          <a:prstGeom prst="diamond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If CSV data end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91A19F1-5EDB-4FB0-BEDA-92663686AF0F}"/>
              </a:ext>
            </a:extLst>
          </p:cNvPr>
          <p:cNvCxnSpPr>
            <a:cxnSpLocks/>
          </p:cNvCxnSpPr>
          <p:nvPr/>
        </p:nvCxnSpPr>
        <p:spPr>
          <a:xfrm flipH="1">
            <a:off x="5904367" y="5298586"/>
            <a:ext cx="7587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>
            <a:extLst>
              <a:ext uri="{FF2B5EF4-FFF2-40B4-BE49-F238E27FC236}">
                <a16:creationId xmlns:a16="http://schemas.microsoft.com/office/drawing/2014/main" id="{106F716C-D8A2-4E0E-B979-B614DBBA15E0}"/>
              </a:ext>
            </a:extLst>
          </p:cNvPr>
          <p:cNvSpPr/>
          <p:nvPr/>
        </p:nvSpPr>
        <p:spPr>
          <a:xfrm>
            <a:off x="428086" y="5001131"/>
            <a:ext cx="1081493" cy="544804"/>
          </a:xfrm>
          <a:prstGeom prst="ellipse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END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EDDE88-33B0-4F3F-AA87-06F34B30F46B}"/>
              </a:ext>
            </a:extLst>
          </p:cNvPr>
          <p:cNvSpPr txBox="1"/>
          <p:nvPr/>
        </p:nvSpPr>
        <p:spPr>
          <a:xfrm>
            <a:off x="4712000" y="4199253"/>
            <a:ext cx="71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</a:t>
            </a:r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8CBE8C3-2FA5-4713-BD59-D78A2504D135}"/>
              </a:ext>
            </a:extLst>
          </p:cNvPr>
          <p:cNvSpPr txBox="1"/>
          <p:nvPr/>
        </p:nvSpPr>
        <p:spPr>
          <a:xfrm>
            <a:off x="2603219" y="5377513"/>
            <a:ext cx="71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870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Data preprocessing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932ADF-08AE-44AA-9196-2A11F98BEEDA}"/>
              </a:ext>
            </a:extLst>
          </p:cNvPr>
          <p:cNvGrpSpPr/>
          <p:nvPr/>
        </p:nvGrpSpPr>
        <p:grpSpPr>
          <a:xfrm>
            <a:off x="4868625" y="1995158"/>
            <a:ext cx="6742474" cy="2867684"/>
            <a:chOff x="2978103" y="1918987"/>
            <a:chExt cx="6742474" cy="2867684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D663580C-F6A5-4E63-93E4-42C99D9F1620}"/>
                </a:ext>
              </a:extLst>
            </p:cNvPr>
            <p:cNvGrpSpPr/>
            <p:nvPr/>
          </p:nvGrpSpPr>
          <p:grpSpPr>
            <a:xfrm>
              <a:off x="3006487" y="1918987"/>
              <a:ext cx="6714090" cy="2867684"/>
              <a:chOff x="1080305" y="1499536"/>
              <a:chExt cx="6714090" cy="2867684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253FC4AD-28DD-42C2-852B-5641F9216EEA}"/>
                  </a:ext>
                </a:extLst>
              </p:cNvPr>
              <p:cNvGrpSpPr/>
              <p:nvPr/>
            </p:nvGrpSpPr>
            <p:grpSpPr>
              <a:xfrm>
                <a:off x="1080305" y="1499536"/>
                <a:ext cx="6575717" cy="769546"/>
                <a:chOff x="1321374" y="1364746"/>
                <a:chExt cx="6575717" cy="769546"/>
              </a:xfrm>
            </p:grpSpPr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C6DA41E-3BAE-49DB-AD1C-C87129AE2094}"/>
                    </a:ext>
                  </a:extLst>
                </p:cNvPr>
                <p:cNvSpPr txBox="1"/>
                <p:nvPr/>
              </p:nvSpPr>
              <p:spPr>
                <a:xfrm>
                  <a:off x="1598464" y="1364746"/>
                  <a:ext cx="4673735" cy="7131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250000"/>
                    </a:lnSpc>
                  </a:pPr>
                  <a:r>
                    <a:rPr lang="en-US" altLang="ko-KR" sz="2000" dirty="0">
                      <a:latin typeface="+mj-ea"/>
                    </a:rPr>
                    <a:t>Add</a:t>
                  </a:r>
                  <a:r>
                    <a:rPr lang="ko-KR" altLang="en-US" sz="2000" dirty="0">
                      <a:latin typeface="+mj-ea"/>
                    </a:rPr>
                    <a:t> </a:t>
                  </a:r>
                  <a:r>
                    <a:rPr lang="en-US" altLang="ko-KR" sz="2000" dirty="0">
                      <a:latin typeface="+mj-ea"/>
                    </a:rPr>
                    <a:t>index</a:t>
                  </a:r>
                  <a:endParaRPr lang="ko-KR" altLang="en-US" sz="2000" dirty="0">
                    <a:latin typeface="+mj-ea"/>
                  </a:endParaRPr>
                </a:p>
              </p:txBody>
            </p:sp>
            <p:cxnSp>
              <p:nvCxnSpPr>
                <p:cNvPr id="19" name="직선 연결선 18">
                  <a:extLst>
                    <a:ext uri="{FF2B5EF4-FFF2-40B4-BE49-F238E27FC236}">
                      <a16:creationId xmlns:a16="http://schemas.microsoft.com/office/drawing/2014/main" id="{BE8567F5-C83B-480A-B1BE-6BA19C2914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21374" y="2134292"/>
                  <a:ext cx="6575717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E2F73AF-DD2A-44CD-A46D-94A2469FA24C}"/>
                  </a:ext>
                </a:extLst>
              </p:cNvPr>
              <p:cNvSpPr txBox="1"/>
              <p:nvPr/>
            </p:nvSpPr>
            <p:spPr>
              <a:xfrm>
                <a:off x="1357395" y="2269082"/>
                <a:ext cx="6437000" cy="20981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50000"/>
                  </a:lnSpc>
                </a:pP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To set a date as the basis for an alignment</a:t>
                </a:r>
              </a:p>
              <a:p>
                <a:pPr>
                  <a:lnSpc>
                    <a:spcPct val="250000"/>
                  </a:lnSpc>
                </a:pP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But</a:t>
                </a:r>
                <a:r>
                  <a:rPr lang="ko-KR" altLang="en-US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 </a:t>
                </a: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date</a:t>
                </a:r>
                <a:r>
                  <a:rPr lang="ko-KR" altLang="en-US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 </a:t>
                </a: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is</a:t>
                </a:r>
                <a:r>
                  <a:rPr lang="ko-KR" altLang="en-US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 </a:t>
                </a: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a</a:t>
                </a:r>
                <a:r>
                  <a:rPr lang="ko-KR" altLang="en-US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 </a:t>
                </a: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string</a:t>
                </a:r>
                <a:r>
                  <a:rPr lang="ko-KR" altLang="en-US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 </a:t>
                </a: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type</a:t>
                </a:r>
              </a:p>
              <a:p>
                <a:pPr>
                  <a:lnSpc>
                    <a:spcPct val="250000"/>
                  </a:lnSpc>
                </a:pPr>
                <a:r>
                  <a:rPr lang="en-US" altLang="ko-KR" sz="2000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Use index as a basis for an alignment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FBC9E7E-0155-471C-8F5E-01A37CA4C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5348" y="3047788"/>
              <a:ext cx="205883" cy="205883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C84097A7-7E86-4C0C-977F-BF5DB7166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5348" y="3742732"/>
              <a:ext cx="205883" cy="205883"/>
            </a:xfrm>
            <a:prstGeom prst="rect">
              <a:avLst/>
            </a:prstGeom>
          </p:spPr>
        </p:pic>
        <p:pic>
          <p:nvPicPr>
            <p:cNvPr id="23" name="그림 22" descr="테이블이(가) 표시된 사진&#10;&#10;자동 생성된 설명">
              <a:extLst>
                <a:ext uri="{FF2B5EF4-FFF2-40B4-BE49-F238E27FC236}">
                  <a16:creationId xmlns:a16="http://schemas.microsoft.com/office/drawing/2014/main" id="{8AB06711-BED8-4595-90C3-883E8DAA6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8103" y="4380031"/>
              <a:ext cx="280373" cy="280373"/>
            </a:xfrm>
            <a:prstGeom prst="rect">
              <a:avLst/>
            </a:prstGeom>
          </p:spPr>
        </p:pic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26347547-462F-4966-9F8D-975835D51E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813"/>
          <a:stretch/>
        </p:blipFill>
        <p:spPr>
          <a:xfrm>
            <a:off x="320941" y="2166889"/>
            <a:ext cx="3468862" cy="293162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901B256-E64E-4216-997C-B120A5F4A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941" y="2166888"/>
            <a:ext cx="4272693" cy="293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57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3336918" y="567771"/>
            <a:ext cx="5518159" cy="794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kern="0" dirty="0">
                <a:solidFill>
                  <a:srgbClr val="51556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Data preprocessing</a:t>
            </a:r>
            <a:endParaRPr lang="ko-KR" altLang="en-US" sz="6600" kern="0" dirty="0">
              <a:solidFill>
                <a:srgbClr val="51556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932ADF-08AE-44AA-9196-2A11F98BEEDA}"/>
              </a:ext>
            </a:extLst>
          </p:cNvPr>
          <p:cNvGrpSpPr/>
          <p:nvPr/>
        </p:nvGrpSpPr>
        <p:grpSpPr>
          <a:xfrm>
            <a:off x="4789599" y="1969499"/>
            <a:ext cx="6742474" cy="2175187"/>
            <a:chOff x="2978103" y="1918987"/>
            <a:chExt cx="6742474" cy="2175187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D663580C-F6A5-4E63-93E4-42C99D9F1620}"/>
                </a:ext>
              </a:extLst>
            </p:cNvPr>
            <p:cNvGrpSpPr/>
            <p:nvPr/>
          </p:nvGrpSpPr>
          <p:grpSpPr>
            <a:xfrm>
              <a:off x="3006487" y="1918987"/>
              <a:ext cx="6714090" cy="2175187"/>
              <a:chOff x="1080305" y="1499536"/>
              <a:chExt cx="6714090" cy="2175187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253FC4AD-28DD-42C2-852B-5641F9216EEA}"/>
                  </a:ext>
                </a:extLst>
              </p:cNvPr>
              <p:cNvGrpSpPr/>
              <p:nvPr/>
            </p:nvGrpSpPr>
            <p:grpSpPr>
              <a:xfrm>
                <a:off x="1080305" y="1499536"/>
                <a:ext cx="6575717" cy="769546"/>
                <a:chOff x="1321374" y="1364746"/>
                <a:chExt cx="6575717" cy="769546"/>
              </a:xfrm>
            </p:grpSpPr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C6DA41E-3BAE-49DB-AD1C-C87129AE2094}"/>
                    </a:ext>
                  </a:extLst>
                </p:cNvPr>
                <p:cNvSpPr txBox="1"/>
                <p:nvPr/>
              </p:nvSpPr>
              <p:spPr>
                <a:xfrm>
                  <a:off x="1598464" y="1364746"/>
                  <a:ext cx="4673735" cy="7131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250000"/>
                    </a:lnSpc>
                  </a:pPr>
                  <a:r>
                    <a:rPr lang="en-US" altLang="ko-KR" sz="2000" dirty="0">
                      <a:latin typeface="+mj-ea"/>
                    </a:rPr>
                    <a:t>Missing value</a:t>
                  </a:r>
                  <a:endParaRPr lang="ko-KR" altLang="en-US" sz="2000" dirty="0">
                    <a:latin typeface="+mj-ea"/>
                  </a:endParaRPr>
                </a:p>
              </p:txBody>
            </p:sp>
            <p:cxnSp>
              <p:nvCxnSpPr>
                <p:cNvPr id="19" name="직선 연결선 18">
                  <a:extLst>
                    <a:ext uri="{FF2B5EF4-FFF2-40B4-BE49-F238E27FC236}">
                      <a16:creationId xmlns:a16="http://schemas.microsoft.com/office/drawing/2014/main" id="{BE8567F5-C83B-480A-B1BE-6BA19C2914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21374" y="2134292"/>
                  <a:ext cx="6575717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E2F73AF-DD2A-44CD-A46D-94A2469FA24C}"/>
                  </a:ext>
                </a:extLst>
              </p:cNvPr>
              <p:cNvSpPr txBox="1"/>
              <p:nvPr/>
            </p:nvSpPr>
            <p:spPr>
              <a:xfrm>
                <a:off x="1357395" y="2269082"/>
                <a:ext cx="6437000" cy="14056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50000"/>
                  </a:lnSpc>
                </a:pPr>
                <a:r>
                  <a:rPr lang="en-US" altLang="ko-KR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On some days, the value does not exist</a:t>
                </a:r>
              </a:p>
              <a:p>
                <a:pPr>
                  <a:lnSpc>
                    <a:spcPct val="250000"/>
                  </a:lnSpc>
                </a:pPr>
                <a:r>
                  <a:rPr lang="en-US" altLang="ko-KR" sz="2000" dirty="0">
                    <a:latin typeface="12롯데마트드림Medium" panose="02020603020101020101" pitchFamily="18" charset="-127"/>
                    <a:ea typeface="12롯데마트드림Medium" panose="02020603020101020101" pitchFamily="18" charset="-127"/>
                  </a:rPr>
                  <a:t>Fill it up with the average value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FBC9E7E-0155-471C-8F5E-01A37CA4C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5348" y="3047788"/>
              <a:ext cx="205883" cy="205883"/>
            </a:xfrm>
            <a:prstGeom prst="rect">
              <a:avLst/>
            </a:prstGeom>
          </p:spPr>
        </p:pic>
        <p:pic>
          <p:nvPicPr>
            <p:cNvPr id="23" name="그림 22" descr="테이블이(가) 표시된 사진&#10;&#10;자동 생성된 설명">
              <a:extLst>
                <a:ext uri="{FF2B5EF4-FFF2-40B4-BE49-F238E27FC236}">
                  <a16:creationId xmlns:a16="http://schemas.microsoft.com/office/drawing/2014/main" id="{8AB06711-BED8-4595-90C3-883E8DAA6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8103" y="3735789"/>
              <a:ext cx="280373" cy="280373"/>
            </a:xfrm>
            <a:prstGeom prst="rect">
              <a:avLst/>
            </a:prstGeom>
          </p:spPr>
        </p:pic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89BF0A27-30F1-4CB5-A95B-215BD4BA45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312" y="1773556"/>
            <a:ext cx="4222542" cy="3454102"/>
          </a:xfrm>
          <a:prstGeom prst="rect">
            <a:avLst/>
          </a:prstGeom>
        </p:spPr>
      </p:pic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AE1C7F7F-E430-4B31-A146-413869F2BE0C}"/>
              </a:ext>
            </a:extLst>
          </p:cNvPr>
          <p:cNvSpPr/>
          <p:nvPr/>
        </p:nvSpPr>
        <p:spPr>
          <a:xfrm>
            <a:off x="2181340" y="3933021"/>
            <a:ext cx="804231" cy="749147"/>
          </a:xfrm>
          <a:prstGeom prst="flowChartProcess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95E4709-443C-4BEE-8E0B-94DC2BB949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312" y="1798467"/>
            <a:ext cx="4222542" cy="340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824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맑은 고딕"/>
        <a:ea typeface="12롯데마트행복Bold"/>
        <a:cs typeface=""/>
      </a:majorFont>
      <a:minorFont>
        <a:latin typeface="맑은 고딕"/>
        <a:ea typeface="12롯데마트행복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553</Words>
  <Application>Microsoft Office PowerPoint</Application>
  <PresentationFormat>와이드스크린</PresentationFormat>
  <Paragraphs>135</Paragraphs>
  <Slides>14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Adobe 고딕 Std B</vt:lpstr>
      <vt:lpstr>12롯데마트드림Bold</vt:lpstr>
      <vt:lpstr>맑은 고딕</vt:lpstr>
      <vt:lpstr>12롯데마트드림Medium</vt:lpstr>
      <vt:lpstr>12롯데마트행복Bold</vt:lpstr>
      <vt:lpstr>12롯데마트드림Light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이 정현</cp:lastModifiedBy>
  <cp:revision>270</cp:revision>
  <dcterms:created xsi:type="dcterms:W3CDTF">2019-09-27T04:14:09Z</dcterms:created>
  <dcterms:modified xsi:type="dcterms:W3CDTF">2020-02-12T07:07:11Z</dcterms:modified>
</cp:coreProperties>
</file>

<file path=docProps/thumbnail.jpeg>
</file>